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8"/>
  </p:notesMasterIdLst>
  <p:handoutMasterIdLst>
    <p:handoutMasterId r:id="rId19"/>
  </p:handoutMasterIdLst>
  <p:sldIdLst>
    <p:sldId id="275" r:id="rId2"/>
    <p:sldId id="274" r:id="rId3"/>
    <p:sldId id="276" r:id="rId4"/>
    <p:sldId id="277" r:id="rId5"/>
    <p:sldId id="278" r:id="rId6"/>
    <p:sldId id="279" r:id="rId7"/>
    <p:sldId id="280" r:id="rId8"/>
    <p:sldId id="281" r:id="rId9"/>
    <p:sldId id="282" r:id="rId10"/>
    <p:sldId id="283" r:id="rId11"/>
    <p:sldId id="284" r:id="rId12"/>
    <p:sldId id="285" r:id="rId13"/>
    <p:sldId id="286" r:id="rId14"/>
    <p:sldId id="287" r:id="rId15"/>
    <p:sldId id="289" r:id="rId16"/>
    <p:sldId id="290" r:id="rId17"/>
  </p:sldIdLst>
  <p:sldSz cx="9144000" cy="6858000" type="screen4x3"/>
  <p:notesSz cx="9939338" cy="6807200"/>
  <p:defaultTextStyle>
    <a:defPPr>
      <a:defRPr lang="ja-JP"/>
    </a:defPPr>
    <a:lvl1pPr algn="l" rtl="0" eaLnBrk="0" fontAlgn="base" hangingPunct="0">
      <a:spcBef>
        <a:spcPct val="0"/>
      </a:spcBef>
      <a:spcAft>
        <a:spcPct val="0"/>
      </a:spcAft>
      <a:defRPr kumimoji="1" u="sng" kern="1200">
        <a:solidFill>
          <a:schemeClr val="tx1"/>
        </a:solidFill>
        <a:latin typeface="Arial" panose="020B0604020202020204" pitchFamily="34" charset="0"/>
        <a:ea typeface="MS UI Gothic" panose="020B0600070205080204" pitchFamily="50" charset="-128"/>
        <a:cs typeface="+mn-cs"/>
      </a:defRPr>
    </a:lvl1pPr>
    <a:lvl2pPr marL="457200" algn="l" rtl="0" eaLnBrk="0" fontAlgn="base" hangingPunct="0">
      <a:spcBef>
        <a:spcPct val="0"/>
      </a:spcBef>
      <a:spcAft>
        <a:spcPct val="0"/>
      </a:spcAft>
      <a:defRPr kumimoji="1" u="sng" kern="1200">
        <a:solidFill>
          <a:schemeClr val="tx1"/>
        </a:solidFill>
        <a:latin typeface="Arial" panose="020B0604020202020204" pitchFamily="34" charset="0"/>
        <a:ea typeface="MS UI Gothic" panose="020B0600070205080204" pitchFamily="50" charset="-128"/>
        <a:cs typeface="+mn-cs"/>
      </a:defRPr>
    </a:lvl2pPr>
    <a:lvl3pPr marL="914400" algn="l" rtl="0" eaLnBrk="0" fontAlgn="base" hangingPunct="0">
      <a:spcBef>
        <a:spcPct val="0"/>
      </a:spcBef>
      <a:spcAft>
        <a:spcPct val="0"/>
      </a:spcAft>
      <a:defRPr kumimoji="1" u="sng" kern="1200">
        <a:solidFill>
          <a:schemeClr val="tx1"/>
        </a:solidFill>
        <a:latin typeface="Arial" panose="020B0604020202020204" pitchFamily="34" charset="0"/>
        <a:ea typeface="MS UI Gothic" panose="020B0600070205080204" pitchFamily="50" charset="-128"/>
        <a:cs typeface="+mn-cs"/>
      </a:defRPr>
    </a:lvl3pPr>
    <a:lvl4pPr marL="1371600" algn="l" rtl="0" eaLnBrk="0" fontAlgn="base" hangingPunct="0">
      <a:spcBef>
        <a:spcPct val="0"/>
      </a:spcBef>
      <a:spcAft>
        <a:spcPct val="0"/>
      </a:spcAft>
      <a:defRPr kumimoji="1" u="sng" kern="1200">
        <a:solidFill>
          <a:schemeClr val="tx1"/>
        </a:solidFill>
        <a:latin typeface="Arial" panose="020B0604020202020204" pitchFamily="34" charset="0"/>
        <a:ea typeface="MS UI Gothic" panose="020B0600070205080204" pitchFamily="50" charset="-128"/>
        <a:cs typeface="+mn-cs"/>
      </a:defRPr>
    </a:lvl4pPr>
    <a:lvl5pPr marL="1828800" algn="l" rtl="0" eaLnBrk="0" fontAlgn="base" hangingPunct="0">
      <a:spcBef>
        <a:spcPct val="0"/>
      </a:spcBef>
      <a:spcAft>
        <a:spcPct val="0"/>
      </a:spcAft>
      <a:defRPr kumimoji="1" u="sng" kern="1200">
        <a:solidFill>
          <a:schemeClr val="tx1"/>
        </a:solidFill>
        <a:latin typeface="Arial" panose="020B0604020202020204" pitchFamily="34" charset="0"/>
        <a:ea typeface="MS UI Gothic" panose="020B0600070205080204" pitchFamily="50" charset="-128"/>
        <a:cs typeface="+mn-cs"/>
      </a:defRPr>
    </a:lvl5pPr>
    <a:lvl6pPr marL="2286000" algn="l" defTabSz="914400" rtl="0" eaLnBrk="1" latinLnBrk="0" hangingPunct="1">
      <a:defRPr kumimoji="1" u="sng" kern="1200">
        <a:solidFill>
          <a:schemeClr val="tx1"/>
        </a:solidFill>
        <a:latin typeface="Arial" panose="020B0604020202020204" pitchFamily="34" charset="0"/>
        <a:ea typeface="MS UI Gothic" panose="020B0600070205080204" pitchFamily="50" charset="-128"/>
        <a:cs typeface="+mn-cs"/>
      </a:defRPr>
    </a:lvl6pPr>
    <a:lvl7pPr marL="2743200" algn="l" defTabSz="914400" rtl="0" eaLnBrk="1" latinLnBrk="0" hangingPunct="1">
      <a:defRPr kumimoji="1" u="sng" kern="1200">
        <a:solidFill>
          <a:schemeClr val="tx1"/>
        </a:solidFill>
        <a:latin typeface="Arial" panose="020B0604020202020204" pitchFamily="34" charset="0"/>
        <a:ea typeface="MS UI Gothic" panose="020B0600070205080204" pitchFamily="50" charset="-128"/>
        <a:cs typeface="+mn-cs"/>
      </a:defRPr>
    </a:lvl7pPr>
    <a:lvl8pPr marL="3200400" algn="l" defTabSz="914400" rtl="0" eaLnBrk="1" latinLnBrk="0" hangingPunct="1">
      <a:defRPr kumimoji="1" u="sng" kern="1200">
        <a:solidFill>
          <a:schemeClr val="tx1"/>
        </a:solidFill>
        <a:latin typeface="Arial" panose="020B0604020202020204" pitchFamily="34" charset="0"/>
        <a:ea typeface="MS UI Gothic" panose="020B0600070205080204" pitchFamily="50" charset="-128"/>
        <a:cs typeface="+mn-cs"/>
      </a:defRPr>
    </a:lvl8pPr>
    <a:lvl9pPr marL="3657600" algn="l" defTabSz="914400" rtl="0" eaLnBrk="1" latinLnBrk="0" hangingPunct="1">
      <a:defRPr kumimoji="1" u="sng" kern="1200">
        <a:solidFill>
          <a:schemeClr val="tx1"/>
        </a:solidFill>
        <a:latin typeface="Arial" panose="020B0604020202020204" pitchFamily="34" charset="0"/>
        <a:ea typeface="MS UI Gothic"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45" userDrawn="1">
          <p15:clr>
            <a:srgbClr val="A4A3A4"/>
          </p15:clr>
        </p15:guide>
        <p15:guide id="2" pos="313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DDDD"/>
    <a:srgbClr val="777777"/>
    <a:srgbClr val="FF5050"/>
    <a:srgbClr val="CCECFF"/>
    <a:srgbClr val="66CCFF"/>
    <a:srgbClr val="432E21"/>
    <a:srgbClr val="9E6D4E"/>
    <a:srgbClr val="CFB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187" autoAdjust="0"/>
    <p:restoredTop sz="63849" autoAdjust="0"/>
  </p:normalViewPr>
  <p:slideViewPr>
    <p:cSldViewPr>
      <p:cViewPr varScale="1">
        <p:scale>
          <a:sx n="47" d="100"/>
          <a:sy n="47" d="100"/>
        </p:scale>
        <p:origin x="1200"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52" d="100"/>
          <a:sy n="52" d="100"/>
        </p:scale>
        <p:origin x="2958" y="90"/>
      </p:cViewPr>
      <p:guideLst>
        <p:guide orient="horz" pos="2145"/>
        <p:guide pos="3131"/>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hdr" sz="quarter"/>
          </p:nvPr>
        </p:nvSpPr>
        <p:spPr bwMode="auto">
          <a:xfrm>
            <a:off x="3" y="3"/>
            <a:ext cx="4308475" cy="34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39" tIns="45770" rIns="91539" bIns="45770" numCol="1" anchor="t" anchorCtr="0" compatLnSpc="1">
            <a:prstTxWarp prst="textNoShape">
              <a:avLst/>
            </a:prstTxWarp>
          </a:bodyPr>
          <a:lstStyle>
            <a:lvl1pPr algn="l" eaLnBrk="1" hangingPunct="1">
              <a:defRPr sz="1200" u="none">
                <a:ea typeface="ＭＳ Ｐゴシック" panose="020B0600070205080204" pitchFamily="50" charset="-128"/>
              </a:defRPr>
            </a:lvl1pPr>
          </a:lstStyle>
          <a:p>
            <a:pPr>
              <a:defRPr/>
            </a:pPr>
            <a:endParaRPr lang="en-US" altLang="ja-JP"/>
          </a:p>
        </p:txBody>
      </p:sp>
      <p:sp>
        <p:nvSpPr>
          <p:cNvPr id="40963" name="Rectangle 3"/>
          <p:cNvSpPr>
            <a:spLocks noGrp="1" noChangeArrowheads="1"/>
          </p:cNvSpPr>
          <p:nvPr>
            <p:ph type="dt" sz="quarter" idx="1"/>
          </p:nvPr>
        </p:nvSpPr>
        <p:spPr bwMode="auto">
          <a:xfrm>
            <a:off x="5629278" y="3"/>
            <a:ext cx="4308475" cy="34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39" tIns="45770" rIns="91539" bIns="45770" numCol="1" anchor="t" anchorCtr="0" compatLnSpc="1">
            <a:prstTxWarp prst="textNoShape">
              <a:avLst/>
            </a:prstTxWarp>
          </a:bodyPr>
          <a:lstStyle>
            <a:lvl1pPr algn="r" eaLnBrk="1" hangingPunct="1">
              <a:defRPr sz="1200" u="none">
                <a:ea typeface="ＭＳ Ｐゴシック" panose="020B0600070205080204" pitchFamily="50" charset="-128"/>
              </a:defRPr>
            </a:lvl1pPr>
          </a:lstStyle>
          <a:p>
            <a:pPr>
              <a:defRPr/>
            </a:pPr>
            <a:endParaRPr lang="en-US" altLang="ja-JP"/>
          </a:p>
        </p:txBody>
      </p:sp>
      <p:sp>
        <p:nvSpPr>
          <p:cNvPr id="40964" name="Rectangle 4"/>
          <p:cNvSpPr>
            <a:spLocks noGrp="1" noChangeArrowheads="1"/>
          </p:cNvSpPr>
          <p:nvPr>
            <p:ph type="ftr" sz="quarter" idx="2"/>
          </p:nvPr>
        </p:nvSpPr>
        <p:spPr bwMode="auto">
          <a:xfrm>
            <a:off x="3" y="6465888"/>
            <a:ext cx="4308475"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39" tIns="45770" rIns="91539" bIns="45770" numCol="1" anchor="b" anchorCtr="0" compatLnSpc="1">
            <a:prstTxWarp prst="textNoShape">
              <a:avLst/>
            </a:prstTxWarp>
          </a:bodyPr>
          <a:lstStyle>
            <a:lvl1pPr algn="l" eaLnBrk="1" hangingPunct="1">
              <a:defRPr sz="1200" u="none">
                <a:ea typeface="ＭＳ Ｐゴシック" panose="020B0600070205080204" pitchFamily="50" charset="-128"/>
              </a:defRPr>
            </a:lvl1pPr>
          </a:lstStyle>
          <a:p>
            <a:pPr>
              <a:defRPr/>
            </a:pPr>
            <a:endParaRPr lang="en-US" altLang="ja-JP"/>
          </a:p>
        </p:txBody>
      </p:sp>
      <p:sp>
        <p:nvSpPr>
          <p:cNvPr id="40965" name="Rectangle 5"/>
          <p:cNvSpPr>
            <a:spLocks noGrp="1" noChangeArrowheads="1"/>
          </p:cNvSpPr>
          <p:nvPr>
            <p:ph type="sldNum" sz="quarter" idx="3"/>
          </p:nvPr>
        </p:nvSpPr>
        <p:spPr bwMode="auto">
          <a:xfrm>
            <a:off x="5629278" y="6465888"/>
            <a:ext cx="4308475"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39" tIns="45770" rIns="91539" bIns="45770" numCol="1" anchor="b" anchorCtr="0" compatLnSpc="1">
            <a:prstTxWarp prst="textNoShape">
              <a:avLst/>
            </a:prstTxWarp>
          </a:bodyPr>
          <a:lstStyle>
            <a:lvl1pPr algn="r" eaLnBrk="1" hangingPunct="1">
              <a:defRPr sz="1200" u="none">
                <a:ea typeface="ＭＳ Ｐゴシック" panose="020B0600070205080204" pitchFamily="50" charset="-128"/>
              </a:defRPr>
            </a:lvl1pPr>
          </a:lstStyle>
          <a:p>
            <a:pPr>
              <a:defRPr/>
            </a:pPr>
            <a:fld id="{26E54480-3620-4540-9F53-0E9B93B54119}" type="slidenum">
              <a:rPr lang="en-US" altLang="ja-JP"/>
              <a:pPr>
                <a:defRPr/>
              </a:pPr>
              <a:t>‹#›</a:t>
            </a:fld>
            <a:endParaRPr lang="en-US" altLang="ja-JP"/>
          </a:p>
        </p:txBody>
      </p:sp>
    </p:spTree>
    <p:extLst>
      <p:ext uri="{BB962C8B-B14F-4D97-AF65-F5344CB8AC3E}">
        <p14:creationId xmlns:p14="http://schemas.microsoft.com/office/powerpoint/2010/main" val="23972889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3" y="3"/>
            <a:ext cx="4308475" cy="341313"/>
          </a:xfrm>
          <a:prstGeom prst="rect">
            <a:avLst/>
          </a:prstGeom>
        </p:spPr>
        <p:txBody>
          <a:bodyPr vert="horz" lIns="91539" tIns="45770" rIns="91539" bIns="45770" rtlCol="0"/>
          <a:lstStyle>
            <a:lvl1pPr algn="l">
              <a:defRPr sz="1200"/>
            </a:lvl1pPr>
          </a:lstStyle>
          <a:p>
            <a:pPr>
              <a:defRPr/>
            </a:pPr>
            <a:endParaRPr lang="ja-JP" altLang="en-US"/>
          </a:p>
        </p:txBody>
      </p:sp>
      <p:sp>
        <p:nvSpPr>
          <p:cNvPr id="3" name="日付プレースホルダー 2"/>
          <p:cNvSpPr>
            <a:spLocks noGrp="1"/>
          </p:cNvSpPr>
          <p:nvPr>
            <p:ph type="dt" idx="1"/>
          </p:nvPr>
        </p:nvSpPr>
        <p:spPr>
          <a:xfrm>
            <a:off x="5629278" y="3"/>
            <a:ext cx="4308475" cy="341313"/>
          </a:xfrm>
          <a:prstGeom prst="rect">
            <a:avLst/>
          </a:prstGeom>
        </p:spPr>
        <p:txBody>
          <a:bodyPr vert="horz" lIns="91539" tIns="45770" rIns="91539" bIns="45770" rtlCol="0"/>
          <a:lstStyle>
            <a:lvl1pPr algn="r">
              <a:defRPr sz="1200"/>
            </a:lvl1pPr>
          </a:lstStyle>
          <a:p>
            <a:pPr>
              <a:defRPr/>
            </a:pPr>
            <a:fld id="{07E6C6D6-E273-43A3-A7CB-C6913D7605A8}" type="datetimeFigureOut">
              <a:rPr lang="ja-JP" altLang="en-US"/>
              <a:pPr>
                <a:defRPr/>
              </a:pPr>
              <a:t>2018/12/6</a:t>
            </a:fld>
            <a:endParaRPr lang="ja-JP" altLang="en-US"/>
          </a:p>
        </p:txBody>
      </p:sp>
      <p:sp>
        <p:nvSpPr>
          <p:cNvPr id="4" name="スライド イメージ プレースホルダー 3"/>
          <p:cNvSpPr>
            <a:spLocks noGrp="1" noRot="1" noChangeAspect="1"/>
          </p:cNvSpPr>
          <p:nvPr>
            <p:ph type="sldImg" idx="2"/>
          </p:nvPr>
        </p:nvSpPr>
        <p:spPr>
          <a:xfrm>
            <a:off x="3440113" y="852488"/>
            <a:ext cx="3059112" cy="2295525"/>
          </a:xfrm>
          <a:prstGeom prst="rect">
            <a:avLst/>
          </a:prstGeom>
          <a:noFill/>
          <a:ln w="12700">
            <a:solidFill>
              <a:prstClr val="black"/>
            </a:solidFill>
          </a:ln>
        </p:spPr>
        <p:txBody>
          <a:bodyPr vert="horz" lIns="91539" tIns="45770" rIns="91539" bIns="45770" rtlCol="0" anchor="ctr"/>
          <a:lstStyle/>
          <a:p>
            <a:pPr lvl="0"/>
            <a:endParaRPr lang="ja-JP" altLang="en-US" noProof="0" smtClean="0"/>
          </a:p>
        </p:txBody>
      </p:sp>
      <p:sp>
        <p:nvSpPr>
          <p:cNvPr id="5" name="ノート プレースホルダー 4"/>
          <p:cNvSpPr>
            <a:spLocks noGrp="1"/>
          </p:cNvSpPr>
          <p:nvPr>
            <p:ph type="body" sz="quarter" idx="3"/>
          </p:nvPr>
        </p:nvSpPr>
        <p:spPr>
          <a:xfrm>
            <a:off x="993776" y="3275016"/>
            <a:ext cx="7951788" cy="2681287"/>
          </a:xfrm>
          <a:prstGeom prst="rect">
            <a:avLst/>
          </a:prstGeom>
        </p:spPr>
        <p:txBody>
          <a:bodyPr vert="horz" lIns="91539" tIns="45770" rIns="91539" bIns="45770" rtlCol="0"/>
          <a:lstStyle/>
          <a:p>
            <a:pPr lvl="0"/>
            <a:r>
              <a:rPr lang="ja-JP" altLang="en-US" noProof="0" smtClean="0"/>
              <a:t>マスター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6" name="フッター プレースホルダー 5"/>
          <p:cNvSpPr>
            <a:spLocks noGrp="1"/>
          </p:cNvSpPr>
          <p:nvPr>
            <p:ph type="ftr" sz="quarter" idx="4"/>
          </p:nvPr>
        </p:nvSpPr>
        <p:spPr>
          <a:xfrm>
            <a:off x="3" y="6465888"/>
            <a:ext cx="4308475" cy="341312"/>
          </a:xfrm>
          <a:prstGeom prst="rect">
            <a:avLst/>
          </a:prstGeom>
        </p:spPr>
        <p:txBody>
          <a:bodyPr vert="horz" lIns="91539" tIns="45770" rIns="91539" bIns="45770" rtlCol="0" anchor="b"/>
          <a:lstStyle>
            <a:lvl1pPr algn="l">
              <a:defRPr sz="1200"/>
            </a:lvl1pPr>
          </a:lstStyle>
          <a:p>
            <a:pPr>
              <a:defRPr/>
            </a:pPr>
            <a:endParaRPr lang="ja-JP" altLang="en-US"/>
          </a:p>
        </p:txBody>
      </p:sp>
      <p:sp>
        <p:nvSpPr>
          <p:cNvPr id="7" name="スライド番号プレースホルダー 6"/>
          <p:cNvSpPr>
            <a:spLocks noGrp="1"/>
          </p:cNvSpPr>
          <p:nvPr>
            <p:ph type="sldNum" sz="quarter" idx="5"/>
          </p:nvPr>
        </p:nvSpPr>
        <p:spPr>
          <a:xfrm>
            <a:off x="5629278" y="6465888"/>
            <a:ext cx="4308475" cy="341312"/>
          </a:xfrm>
          <a:prstGeom prst="rect">
            <a:avLst/>
          </a:prstGeom>
        </p:spPr>
        <p:txBody>
          <a:bodyPr vert="horz" lIns="91539" tIns="45770" rIns="91539" bIns="45770" rtlCol="0" anchor="b"/>
          <a:lstStyle>
            <a:lvl1pPr algn="r">
              <a:defRPr sz="1200"/>
            </a:lvl1pPr>
          </a:lstStyle>
          <a:p>
            <a:pPr>
              <a:defRPr/>
            </a:pPr>
            <a:fld id="{CC56D231-42AC-4FDA-8CA6-D0F7C449AF92}" type="slidenum">
              <a:rPr lang="ja-JP" altLang="en-US"/>
              <a:pPr>
                <a:defRPr/>
              </a:pPr>
              <a:t>‹#›</a:t>
            </a:fld>
            <a:endParaRPr lang="ja-JP" altLang="en-US"/>
          </a:p>
        </p:txBody>
      </p:sp>
    </p:spTree>
    <p:extLst>
      <p:ext uri="{BB962C8B-B14F-4D97-AF65-F5344CB8AC3E}">
        <p14:creationId xmlns:p14="http://schemas.microsoft.com/office/powerpoint/2010/main" val="145935916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ただいまご紹介いただきました、戸沼岩崎建設　吉元です。</a:t>
            </a:r>
            <a:endParaRPr kumimoji="1" lang="en-US" altLang="ja-JP" dirty="0" smtClean="0"/>
          </a:p>
          <a:p>
            <a:r>
              <a:rPr kumimoji="1" lang="ja-JP" altLang="en-US" dirty="0" smtClean="0"/>
              <a:t>私は、平成</a:t>
            </a:r>
            <a:r>
              <a:rPr kumimoji="1" lang="en-US" altLang="ja-JP" dirty="0" smtClean="0"/>
              <a:t>13</a:t>
            </a:r>
            <a:r>
              <a:rPr kumimoji="1" lang="ja-JP" altLang="en-US" dirty="0" smtClean="0"/>
              <a:t>年　函館工業高等学校を卒業し　入社</a:t>
            </a:r>
            <a:r>
              <a:rPr kumimoji="1" lang="en-US" altLang="ja-JP" dirty="0" smtClean="0"/>
              <a:t>17</a:t>
            </a:r>
            <a:r>
              <a:rPr kumimoji="1" lang="ja-JP" altLang="en-US" dirty="0" smtClean="0"/>
              <a:t>年目　</a:t>
            </a:r>
            <a:r>
              <a:rPr kumimoji="1" lang="en-US" altLang="ja-JP" dirty="0" smtClean="0"/>
              <a:t>36</a:t>
            </a:r>
            <a:r>
              <a:rPr kumimoji="1" lang="ja-JP" altLang="en-US" dirty="0" smtClean="0"/>
              <a:t>歳です。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CC56D231-42AC-4FDA-8CA6-D0F7C449AF92}" type="slidenum">
              <a:rPr lang="ja-JP" altLang="en-US" smtClean="0"/>
              <a:pPr>
                <a:defRPr/>
              </a:pPr>
              <a:t>1</a:t>
            </a:fld>
            <a:endParaRPr lang="ja-JP" altLang="en-US"/>
          </a:p>
        </p:txBody>
      </p:sp>
    </p:spTree>
    <p:extLst>
      <p:ext uri="{BB962C8B-B14F-4D97-AF65-F5344CB8AC3E}">
        <p14:creationId xmlns:p14="http://schemas.microsoft.com/office/powerpoint/2010/main" val="12308454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盛土完了後、工事用道路を撤去し完成です。</a:t>
            </a:r>
            <a:endParaRPr kumimoji="1" lang="en-US" altLang="ja-JP" dirty="0" smtClean="0"/>
          </a:p>
          <a:p>
            <a:r>
              <a:rPr kumimoji="1" lang="ja-JP" altLang="en-US" dirty="0" smtClean="0"/>
              <a:t>自分が携わった構造物が地域の人たちに利用されているのが</a:t>
            </a:r>
            <a:endParaRPr kumimoji="1" lang="en-US" altLang="ja-JP" dirty="0" smtClean="0"/>
          </a:p>
          <a:p>
            <a:r>
              <a:rPr kumimoji="1" lang="ja-JP" altLang="en-US" dirty="0" smtClean="0"/>
              <a:t>うれしく思っています。</a:t>
            </a:r>
            <a:endParaRPr kumimoji="1" lang="en-US" altLang="ja-JP" dirty="0" smtClean="0"/>
          </a:p>
          <a:p>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CC56D231-42AC-4FDA-8CA6-D0F7C449AF92}" type="slidenum">
              <a:rPr lang="ja-JP" altLang="en-US" smtClean="0"/>
              <a:pPr>
                <a:defRPr/>
              </a:pPr>
              <a:t>10</a:t>
            </a:fld>
            <a:endParaRPr lang="ja-JP" altLang="en-US"/>
          </a:p>
        </p:txBody>
      </p:sp>
    </p:spTree>
    <p:extLst>
      <p:ext uri="{BB962C8B-B14F-4D97-AF65-F5344CB8AC3E}">
        <p14:creationId xmlns:p14="http://schemas.microsoft.com/office/powerpoint/2010/main" val="6564028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続いて海岸工事です。</a:t>
            </a:r>
            <a:endParaRPr kumimoji="1" lang="en-US" altLang="ja-JP" dirty="0" smtClean="0"/>
          </a:p>
          <a:p>
            <a:r>
              <a:rPr kumimoji="1" lang="ja-JP" altLang="en-US" dirty="0" smtClean="0"/>
              <a:t>今年の</a:t>
            </a:r>
            <a:r>
              <a:rPr kumimoji="1" lang="en-US" altLang="ja-JP" dirty="0" smtClean="0"/>
              <a:t>6</a:t>
            </a:r>
            <a:r>
              <a:rPr kumimoji="1" lang="ja-JP" altLang="en-US" dirty="0" smtClean="0"/>
              <a:t>月</a:t>
            </a:r>
            <a:r>
              <a:rPr kumimoji="1" lang="en-US" altLang="ja-JP" dirty="0" smtClean="0"/>
              <a:t>~11</a:t>
            </a:r>
            <a:r>
              <a:rPr kumimoji="1" lang="ja-JP" altLang="en-US" dirty="0" smtClean="0"/>
              <a:t>月まで瀬棚町で工事をしていました。</a:t>
            </a:r>
            <a:endParaRPr kumimoji="1" lang="en-US" altLang="ja-JP" dirty="0" smtClean="0"/>
          </a:p>
          <a:p>
            <a:r>
              <a:rPr kumimoji="1" lang="ja-JP" altLang="en-US" dirty="0" smtClean="0"/>
              <a:t>この工事は　外防波堤に積まれていた消波ブロックが台風の影響により崩れ</a:t>
            </a:r>
            <a:endParaRPr kumimoji="1" lang="en-US" altLang="ja-JP" dirty="0" smtClean="0"/>
          </a:p>
          <a:p>
            <a:r>
              <a:rPr kumimoji="1" lang="ja-JP" altLang="en-US" dirty="0" smtClean="0"/>
              <a:t>それを新たに</a:t>
            </a:r>
            <a:r>
              <a:rPr kumimoji="1" lang="en-US" altLang="ja-JP" dirty="0" smtClean="0"/>
              <a:t>20</a:t>
            </a:r>
            <a:r>
              <a:rPr kumimoji="1" lang="ja-JP" altLang="en-US" dirty="0" err="1" smtClean="0"/>
              <a:t>ｔ</a:t>
            </a:r>
            <a:r>
              <a:rPr kumimoji="1" lang="ja-JP" altLang="en-US" dirty="0" smtClean="0"/>
              <a:t>を</a:t>
            </a:r>
            <a:r>
              <a:rPr kumimoji="1" lang="en-US" altLang="ja-JP" dirty="0" smtClean="0"/>
              <a:t>40</a:t>
            </a:r>
            <a:r>
              <a:rPr kumimoji="1" lang="ja-JP" altLang="en-US" dirty="0" smtClean="0"/>
              <a:t>ｔ・</a:t>
            </a:r>
            <a:r>
              <a:rPr kumimoji="1" lang="en-US" altLang="ja-JP" dirty="0" smtClean="0"/>
              <a:t>40</a:t>
            </a:r>
            <a:r>
              <a:rPr kumimoji="1" lang="ja-JP" altLang="en-US" dirty="0" err="1" smtClean="0"/>
              <a:t>ｔ</a:t>
            </a:r>
            <a:r>
              <a:rPr kumimoji="1" lang="ja-JP" altLang="en-US" dirty="0" smtClean="0"/>
              <a:t>を</a:t>
            </a:r>
            <a:r>
              <a:rPr kumimoji="1" lang="en-US" altLang="ja-JP" dirty="0" smtClean="0"/>
              <a:t>60</a:t>
            </a:r>
            <a:r>
              <a:rPr kumimoji="1" lang="ja-JP" altLang="en-US" dirty="0" err="1" smtClean="0"/>
              <a:t>ｔ</a:t>
            </a:r>
            <a:r>
              <a:rPr kumimoji="1" lang="ja-JP" altLang="en-US" dirty="0" smtClean="0"/>
              <a:t>と重量の重いブロックを製作・据付・復旧する工事です。</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CC56D231-42AC-4FDA-8CA6-D0F7C449AF92}" type="slidenum">
              <a:rPr lang="ja-JP" altLang="en-US" smtClean="0"/>
              <a:pPr>
                <a:defRPr/>
              </a:pPr>
              <a:t>11</a:t>
            </a:fld>
            <a:endParaRPr lang="ja-JP" altLang="en-US"/>
          </a:p>
        </p:txBody>
      </p:sp>
    </p:spTree>
    <p:extLst>
      <p:ext uri="{BB962C8B-B14F-4D97-AF65-F5344CB8AC3E}">
        <p14:creationId xmlns:p14="http://schemas.microsoft.com/office/powerpoint/2010/main" val="15552467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施工状況写真です。</a:t>
            </a:r>
            <a:endParaRPr kumimoji="1" lang="en-US" altLang="ja-JP" dirty="0" smtClean="0"/>
          </a:p>
          <a:p>
            <a:r>
              <a:rPr kumimoji="1" lang="ja-JP" altLang="en-US" dirty="0" smtClean="0"/>
              <a:t>ヤードでブロックを製作し・起重機船といわれるクレーン付の船に</a:t>
            </a:r>
            <a:endParaRPr kumimoji="1" lang="en-US" altLang="ja-JP" dirty="0" smtClean="0"/>
          </a:p>
          <a:p>
            <a:r>
              <a:rPr kumimoji="1" lang="ja-JP" altLang="en-US" dirty="0" smtClean="0"/>
              <a:t>積込・据付箇所へ運搬します。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pPr>
              <a:defRPr/>
            </a:pPr>
            <a:fld id="{CC56D231-42AC-4FDA-8CA6-D0F7C449AF92}" type="slidenum">
              <a:rPr lang="ja-JP" altLang="en-US" smtClean="0"/>
              <a:pPr>
                <a:defRPr/>
              </a:pPr>
              <a:t>12</a:t>
            </a:fld>
            <a:endParaRPr lang="ja-JP" altLang="en-US"/>
          </a:p>
        </p:txBody>
      </p:sp>
    </p:spTree>
    <p:extLst>
      <p:ext uri="{BB962C8B-B14F-4D97-AF65-F5344CB8AC3E}">
        <p14:creationId xmlns:p14="http://schemas.microsoft.com/office/powerpoint/2010/main" val="9811396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こちらが据付状況です。</a:t>
            </a:r>
            <a:endParaRPr kumimoji="1" lang="en-US" altLang="ja-JP" dirty="0" smtClean="0"/>
          </a:p>
          <a:p>
            <a:r>
              <a:rPr kumimoji="1" lang="ja-JP" altLang="en-US" dirty="0" smtClean="0"/>
              <a:t>写真では小さいですが、クレーンで据付けているブロックは</a:t>
            </a:r>
            <a:endParaRPr kumimoji="1" lang="en-US" altLang="ja-JP" dirty="0" smtClean="0"/>
          </a:p>
          <a:p>
            <a:r>
              <a:rPr kumimoji="1" lang="ja-JP" altLang="en-US" dirty="0" smtClean="0"/>
              <a:t>重さ</a:t>
            </a:r>
            <a:r>
              <a:rPr kumimoji="1" lang="en-US" altLang="ja-JP" dirty="0" smtClean="0"/>
              <a:t>60</a:t>
            </a:r>
            <a:r>
              <a:rPr kumimoji="1" lang="ja-JP" altLang="en-US" dirty="0" err="1" smtClean="0"/>
              <a:t>ｔ</a:t>
            </a:r>
            <a:r>
              <a:rPr kumimoji="1" lang="ja-JP" altLang="en-US" dirty="0" smtClean="0"/>
              <a:t>であり高さが５ｍあります。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CC56D231-42AC-4FDA-8CA6-D0F7C449AF92}" type="slidenum">
              <a:rPr lang="ja-JP" altLang="en-US" smtClean="0"/>
              <a:pPr>
                <a:defRPr/>
              </a:pPr>
              <a:t>13</a:t>
            </a:fld>
            <a:endParaRPr lang="ja-JP" altLang="en-US"/>
          </a:p>
        </p:txBody>
      </p:sp>
    </p:spTree>
    <p:extLst>
      <p:ext uri="{BB962C8B-B14F-4D97-AF65-F5344CB8AC3E}">
        <p14:creationId xmlns:p14="http://schemas.microsoft.com/office/powerpoint/2010/main" val="30662333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完成写真です。</a:t>
            </a:r>
            <a:endParaRPr kumimoji="1" lang="en-US" altLang="ja-JP" dirty="0" smtClean="0"/>
          </a:p>
          <a:p>
            <a:r>
              <a:rPr kumimoji="1" lang="en-US" altLang="ja-JP" dirty="0" smtClean="0"/>
              <a:t>11</a:t>
            </a:r>
            <a:r>
              <a:rPr kumimoji="1" lang="ja-JP" altLang="en-US" dirty="0" smtClean="0"/>
              <a:t>月に無事故で終えることができました。</a:t>
            </a:r>
            <a:endParaRPr kumimoji="1" lang="en-US" altLang="ja-JP" dirty="0" smtClean="0"/>
          </a:p>
          <a:p>
            <a:r>
              <a:rPr kumimoji="1" lang="ja-JP" altLang="en-US" dirty="0" smtClean="0"/>
              <a:t>以上で３つの工事の紹介を終わります。</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CC56D231-42AC-4FDA-8CA6-D0F7C449AF92}" type="slidenum">
              <a:rPr lang="ja-JP" altLang="en-US" smtClean="0"/>
              <a:pPr>
                <a:defRPr/>
              </a:pPr>
              <a:t>14</a:t>
            </a:fld>
            <a:endParaRPr lang="ja-JP" altLang="en-US"/>
          </a:p>
        </p:txBody>
      </p:sp>
    </p:spTree>
    <p:extLst>
      <p:ext uri="{BB962C8B-B14F-4D97-AF65-F5344CB8AC3E}">
        <p14:creationId xmlns:p14="http://schemas.microsoft.com/office/powerpoint/2010/main" val="16119115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最後に</a:t>
            </a:r>
            <a:endParaRPr kumimoji="1" lang="en-US" altLang="ja-JP" dirty="0" smtClean="0"/>
          </a:p>
          <a:p>
            <a:r>
              <a:rPr kumimoji="1" lang="en-US" altLang="ja-JP" dirty="0" smtClean="0"/>
              <a:t>17</a:t>
            </a:r>
            <a:r>
              <a:rPr kumimoji="1" lang="ja-JP" altLang="en-US" dirty="0" smtClean="0"/>
              <a:t>年建設業に携わっていますが魅力・やりがいを感じていることは</a:t>
            </a:r>
            <a:endParaRPr kumimoji="1" lang="en-US" altLang="ja-JP" dirty="0" smtClean="0"/>
          </a:p>
          <a:p>
            <a:endParaRPr kumimoji="1" lang="en-US" altLang="ja-JP" dirty="0" smtClean="0"/>
          </a:p>
          <a:p>
            <a:r>
              <a:rPr kumimoji="1" lang="ja-JP" altLang="en-US" dirty="0" smtClean="0"/>
              <a:t>・地域・社会貢献ができる。</a:t>
            </a:r>
            <a:endParaRPr kumimoji="1" lang="en-US" altLang="ja-JP" dirty="0" smtClean="0"/>
          </a:p>
          <a:p>
            <a:r>
              <a:rPr kumimoji="1" lang="ja-JP" altLang="en-US" dirty="0" smtClean="0"/>
              <a:t>道路や橋といった構造物を多くの人が利用し、生活してくれています。</a:t>
            </a:r>
            <a:endParaRPr kumimoji="1" lang="en-US" altLang="ja-JP" dirty="0" smtClean="0"/>
          </a:p>
          <a:p>
            <a:r>
              <a:rPr kumimoji="1" lang="ja-JP" altLang="en-US" dirty="0" smtClean="0"/>
              <a:t>こちらの写真は、東日本大震災の復興工事にも携わった際の着工前です。</a:t>
            </a:r>
            <a:endParaRPr kumimoji="1" lang="en-US" altLang="ja-JP" dirty="0" smtClean="0"/>
          </a:p>
          <a:p>
            <a:r>
              <a:rPr kumimoji="1" lang="ja-JP" altLang="en-US" dirty="0" smtClean="0"/>
              <a:t>民家が流され砂浜になっています。</a:t>
            </a:r>
            <a:endParaRPr kumimoji="1" lang="en-US" altLang="ja-JP" dirty="0" smtClean="0"/>
          </a:p>
          <a:p>
            <a:r>
              <a:rPr kumimoji="1" lang="ja-JP" altLang="en-US" dirty="0" smtClean="0"/>
              <a:t>約</a:t>
            </a:r>
            <a:r>
              <a:rPr kumimoji="1" lang="en-US" altLang="ja-JP" dirty="0" smtClean="0"/>
              <a:t>1</a:t>
            </a:r>
            <a:r>
              <a:rPr kumimoji="1" lang="ja-JP" altLang="en-US" dirty="0" smtClean="0"/>
              <a:t>年</a:t>
            </a:r>
            <a:r>
              <a:rPr kumimoji="1" lang="en-US" altLang="ja-JP" dirty="0" smtClean="0"/>
              <a:t>6</a:t>
            </a:r>
            <a:r>
              <a:rPr kumimoji="1" lang="ja-JP" altLang="en-US" dirty="0" smtClean="0"/>
              <a:t>ヶ月の工期でしたが、無事完成しました。</a:t>
            </a:r>
            <a:endParaRPr kumimoji="1" lang="en-US" altLang="ja-JP" dirty="0" smtClean="0"/>
          </a:p>
          <a:p>
            <a:r>
              <a:rPr kumimoji="1" lang="ja-JP" altLang="en-US" dirty="0" smtClean="0"/>
              <a:t>建設業は地域・社会の役に立っている実感が味わいやすいところに、やりがいを感じています。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CC56D231-42AC-4FDA-8CA6-D0F7C449AF92}" type="slidenum">
              <a:rPr lang="ja-JP" altLang="en-US" smtClean="0"/>
              <a:pPr>
                <a:defRPr/>
              </a:pPr>
              <a:t>15</a:t>
            </a:fld>
            <a:endParaRPr lang="ja-JP" altLang="en-US"/>
          </a:p>
        </p:txBody>
      </p:sp>
    </p:spTree>
    <p:extLst>
      <p:ext uri="{BB962C8B-B14F-4D97-AF65-F5344CB8AC3E}">
        <p14:creationId xmlns:p14="http://schemas.microsoft.com/office/powerpoint/2010/main" val="16853515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・後世に残る仕事</a:t>
            </a:r>
            <a:endParaRPr kumimoji="1" lang="en-US" altLang="ja-JP" dirty="0" smtClean="0"/>
          </a:p>
          <a:p>
            <a:r>
              <a:rPr kumimoji="1" lang="ja-JP" altLang="en-US" dirty="0" smtClean="0"/>
              <a:t>知っている方も多いと思いますが、地図に残る仕事という言葉があります。</a:t>
            </a:r>
            <a:endParaRPr kumimoji="1" lang="en-US" altLang="ja-JP" dirty="0" smtClean="0"/>
          </a:p>
          <a:p>
            <a:r>
              <a:rPr kumimoji="1" lang="ja-JP" altLang="en-US" dirty="0" smtClean="0"/>
              <a:t>形に残ることがこの仕事の、魅力・やりがいを感じています。</a:t>
            </a:r>
            <a:endParaRPr kumimoji="1" lang="en-US" altLang="ja-JP" dirty="0" smtClean="0"/>
          </a:p>
          <a:p>
            <a:endParaRPr kumimoji="1" lang="en-US" altLang="ja-JP" dirty="0" smtClean="0"/>
          </a:p>
          <a:p>
            <a:r>
              <a:rPr kumimoji="1" lang="ja-JP" altLang="en-US" dirty="0" smtClean="0"/>
              <a:t>子供たちに誇れる仕事という言葉もあります。</a:t>
            </a:r>
            <a:endParaRPr kumimoji="1" lang="en-US" altLang="ja-JP" dirty="0" smtClean="0"/>
          </a:p>
          <a:p>
            <a:r>
              <a:rPr kumimoji="1" lang="ja-JP" altLang="en-US" dirty="0" smtClean="0"/>
              <a:t>当社では、現場見学会「パパの仕事を見に行こう！」</a:t>
            </a:r>
            <a:endParaRPr kumimoji="1" lang="en-US" altLang="ja-JP" dirty="0" smtClean="0"/>
          </a:p>
          <a:p>
            <a:r>
              <a:rPr kumimoji="1" lang="ja-JP" altLang="en-US" dirty="0" err="1" smtClean="0"/>
              <a:t>を開</a:t>
            </a:r>
            <a:r>
              <a:rPr kumimoji="1" lang="ja-JP" altLang="en-US" dirty="0" smtClean="0"/>
              <a:t>催し、技術者・職人さんの家族を呼び、パパの働く姿を見てもらい</a:t>
            </a:r>
            <a:endParaRPr kumimoji="1" lang="en-US" altLang="ja-JP" dirty="0" smtClean="0"/>
          </a:p>
          <a:p>
            <a:r>
              <a:rPr kumimoji="1" lang="ja-JP" altLang="en-US" dirty="0" smtClean="0"/>
              <a:t>建設業の魅力・イメージアップ活動も行っています。</a:t>
            </a:r>
            <a:endParaRPr kumimoji="1" lang="en-US" altLang="ja-JP" dirty="0" smtClean="0"/>
          </a:p>
          <a:p>
            <a:endParaRPr kumimoji="1" lang="en-US" altLang="ja-JP" dirty="0" smtClean="0"/>
          </a:p>
          <a:p>
            <a:r>
              <a:rPr kumimoji="1" lang="ja-JP" altLang="en-US" dirty="0" smtClean="0"/>
              <a:t>以上　終わります。</a:t>
            </a:r>
            <a:endParaRPr kumimoji="1" lang="en-US" altLang="ja-JP" dirty="0" smtClean="0"/>
          </a:p>
          <a:p>
            <a:endParaRPr kumimoji="1" lang="en-US" altLang="ja-JP" dirty="0" smtClean="0"/>
          </a:p>
          <a:p>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CC56D231-42AC-4FDA-8CA6-D0F7C449AF92}" type="slidenum">
              <a:rPr lang="ja-JP" altLang="en-US" smtClean="0"/>
              <a:pPr>
                <a:defRPr/>
              </a:pPr>
              <a:t>16</a:t>
            </a:fld>
            <a:endParaRPr lang="ja-JP" altLang="en-US"/>
          </a:p>
        </p:txBody>
      </p:sp>
    </p:spTree>
    <p:extLst>
      <p:ext uri="{BB962C8B-B14F-4D97-AF65-F5344CB8AC3E}">
        <p14:creationId xmlns:p14="http://schemas.microsoft.com/office/powerpoint/2010/main" val="5182485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smtClean="0"/>
              <a:t>さて、これまで関わった工事の中から、</a:t>
            </a:r>
            <a:endParaRPr lang="en-US" altLang="ja-JP" dirty="0" smtClean="0"/>
          </a:p>
          <a:p>
            <a:pPr eaLnBrk="1" hangingPunct="1">
              <a:spcBef>
                <a:spcPct val="0"/>
              </a:spcBef>
            </a:pPr>
            <a:r>
              <a:rPr lang="en-US" altLang="ja-JP" dirty="0" smtClean="0"/>
              <a:t>1.</a:t>
            </a:r>
            <a:r>
              <a:rPr lang="ja-JP" altLang="en-US" dirty="0" smtClean="0"/>
              <a:t>治山工事</a:t>
            </a:r>
            <a:endParaRPr lang="en-US" altLang="ja-JP" dirty="0" smtClean="0"/>
          </a:p>
          <a:p>
            <a:pPr defTabSz="914192" eaLnBrk="1" hangingPunct="1">
              <a:spcBef>
                <a:spcPct val="0"/>
              </a:spcBef>
            </a:pPr>
            <a:r>
              <a:rPr lang="en-US" altLang="ja-JP" dirty="0" smtClean="0"/>
              <a:t>2.</a:t>
            </a:r>
            <a:r>
              <a:rPr lang="ja-JP" altLang="en-US" dirty="0" smtClean="0"/>
              <a:t>道路工事</a:t>
            </a:r>
            <a:endParaRPr lang="en-US" altLang="ja-JP" dirty="0" smtClean="0"/>
          </a:p>
          <a:p>
            <a:pPr defTabSz="914192" eaLnBrk="1" hangingPunct="1">
              <a:spcBef>
                <a:spcPct val="0"/>
              </a:spcBef>
            </a:pPr>
            <a:r>
              <a:rPr lang="en-US" altLang="ja-JP" dirty="0" smtClean="0"/>
              <a:t>3.</a:t>
            </a:r>
            <a:r>
              <a:rPr lang="ja-JP" altLang="en-US" dirty="0" smtClean="0"/>
              <a:t>海岸工事</a:t>
            </a:r>
            <a:endParaRPr lang="en-US" altLang="ja-JP" dirty="0" smtClean="0"/>
          </a:p>
          <a:p>
            <a:pPr defTabSz="914192" eaLnBrk="1" hangingPunct="1">
              <a:spcBef>
                <a:spcPct val="0"/>
              </a:spcBef>
            </a:pPr>
            <a:r>
              <a:rPr lang="ja-JP" altLang="en-US" dirty="0" smtClean="0"/>
              <a:t>について皆さんに紹介します。</a:t>
            </a:r>
            <a:endParaRPr lang="en-US" altLang="ja-JP" dirty="0" smtClean="0"/>
          </a:p>
          <a:p>
            <a:pPr eaLnBrk="1" hangingPunct="1">
              <a:spcBef>
                <a:spcPct val="0"/>
              </a:spcBef>
            </a:pPr>
            <a:endParaRPr lang="ja-JP" altLang="en-US" dirty="0" smtClean="0"/>
          </a:p>
        </p:txBody>
      </p:sp>
      <p:sp>
        <p:nvSpPr>
          <p:cNvPr id="819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u="sng">
                <a:solidFill>
                  <a:schemeClr val="tx1"/>
                </a:solidFill>
                <a:latin typeface="Arial" panose="020B0604020202020204" pitchFamily="34" charset="0"/>
                <a:ea typeface="MS UI Gothic" panose="020B0600070205080204" pitchFamily="50" charset="-128"/>
              </a:defRPr>
            </a:lvl1pPr>
            <a:lvl2pPr marL="742780" indent="-285684">
              <a:defRPr kumimoji="1" u="sng">
                <a:solidFill>
                  <a:schemeClr val="tx1"/>
                </a:solidFill>
                <a:latin typeface="Arial" panose="020B0604020202020204" pitchFamily="34" charset="0"/>
                <a:ea typeface="MS UI Gothic" panose="020B0600070205080204" pitchFamily="50" charset="-128"/>
              </a:defRPr>
            </a:lvl2pPr>
            <a:lvl3pPr marL="1142741" indent="-228547">
              <a:defRPr kumimoji="1" u="sng">
                <a:solidFill>
                  <a:schemeClr val="tx1"/>
                </a:solidFill>
                <a:latin typeface="Arial" panose="020B0604020202020204" pitchFamily="34" charset="0"/>
                <a:ea typeface="MS UI Gothic" panose="020B0600070205080204" pitchFamily="50" charset="-128"/>
              </a:defRPr>
            </a:lvl3pPr>
            <a:lvl4pPr marL="1601424" indent="-228547">
              <a:defRPr kumimoji="1" u="sng">
                <a:solidFill>
                  <a:schemeClr val="tx1"/>
                </a:solidFill>
                <a:latin typeface="Arial" panose="020B0604020202020204" pitchFamily="34" charset="0"/>
                <a:ea typeface="MS UI Gothic" panose="020B0600070205080204" pitchFamily="50" charset="-128"/>
              </a:defRPr>
            </a:lvl4pPr>
            <a:lvl5pPr marL="2058521" indent="-228547">
              <a:defRPr kumimoji="1" u="sng">
                <a:solidFill>
                  <a:schemeClr val="tx1"/>
                </a:solidFill>
                <a:latin typeface="Arial" panose="020B0604020202020204" pitchFamily="34" charset="0"/>
                <a:ea typeface="MS UI Gothic" panose="020B0600070205080204" pitchFamily="50" charset="-128"/>
              </a:defRPr>
            </a:lvl5pPr>
            <a:lvl6pPr marL="2515616" indent="-228547" eaLnBrk="0" fontAlgn="base" hangingPunct="0">
              <a:spcBef>
                <a:spcPct val="0"/>
              </a:spcBef>
              <a:spcAft>
                <a:spcPct val="0"/>
              </a:spcAft>
              <a:defRPr kumimoji="1" u="sng">
                <a:solidFill>
                  <a:schemeClr val="tx1"/>
                </a:solidFill>
                <a:latin typeface="Arial" panose="020B0604020202020204" pitchFamily="34" charset="0"/>
                <a:ea typeface="MS UI Gothic" panose="020B0600070205080204" pitchFamily="50" charset="-128"/>
              </a:defRPr>
            </a:lvl6pPr>
            <a:lvl7pPr marL="2972712" indent="-228547" eaLnBrk="0" fontAlgn="base" hangingPunct="0">
              <a:spcBef>
                <a:spcPct val="0"/>
              </a:spcBef>
              <a:spcAft>
                <a:spcPct val="0"/>
              </a:spcAft>
              <a:defRPr kumimoji="1" u="sng">
                <a:solidFill>
                  <a:schemeClr val="tx1"/>
                </a:solidFill>
                <a:latin typeface="Arial" panose="020B0604020202020204" pitchFamily="34" charset="0"/>
                <a:ea typeface="MS UI Gothic" panose="020B0600070205080204" pitchFamily="50" charset="-128"/>
              </a:defRPr>
            </a:lvl7pPr>
            <a:lvl8pPr marL="3429808" indent="-228547" eaLnBrk="0" fontAlgn="base" hangingPunct="0">
              <a:spcBef>
                <a:spcPct val="0"/>
              </a:spcBef>
              <a:spcAft>
                <a:spcPct val="0"/>
              </a:spcAft>
              <a:defRPr kumimoji="1" u="sng">
                <a:solidFill>
                  <a:schemeClr val="tx1"/>
                </a:solidFill>
                <a:latin typeface="Arial" panose="020B0604020202020204" pitchFamily="34" charset="0"/>
                <a:ea typeface="MS UI Gothic" panose="020B0600070205080204" pitchFamily="50" charset="-128"/>
              </a:defRPr>
            </a:lvl8pPr>
            <a:lvl9pPr marL="3886904" indent="-228547" eaLnBrk="0" fontAlgn="base" hangingPunct="0">
              <a:spcBef>
                <a:spcPct val="0"/>
              </a:spcBef>
              <a:spcAft>
                <a:spcPct val="0"/>
              </a:spcAft>
              <a:defRPr kumimoji="1" u="sng">
                <a:solidFill>
                  <a:schemeClr val="tx1"/>
                </a:solidFill>
                <a:latin typeface="Arial" panose="020B0604020202020204" pitchFamily="34" charset="0"/>
                <a:ea typeface="MS UI Gothic" panose="020B0600070205080204" pitchFamily="50" charset="-128"/>
              </a:defRPr>
            </a:lvl9pPr>
          </a:lstStyle>
          <a:p>
            <a:fld id="{94918BB3-A352-4580-BBDC-1D2C43C6E27B}" type="slidenum">
              <a:rPr lang="ja-JP" altLang="en-US" smtClean="0"/>
              <a:pPr/>
              <a:t>2</a:t>
            </a:fld>
            <a:endParaRPr lang="ja-JP" altLang="en-US" smtClean="0"/>
          </a:p>
        </p:txBody>
      </p:sp>
    </p:spTree>
    <p:extLst>
      <p:ext uri="{BB962C8B-B14F-4D97-AF65-F5344CB8AC3E}">
        <p14:creationId xmlns:p14="http://schemas.microsoft.com/office/powerpoint/2010/main" val="1325150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smtClean="0"/>
              <a:t>入社して初めて配属された現場が治山工事でした。</a:t>
            </a:r>
            <a:endParaRPr lang="en-US" altLang="ja-JP" dirty="0" smtClean="0"/>
          </a:p>
          <a:p>
            <a:pPr eaLnBrk="1" hangingPunct="1">
              <a:spcBef>
                <a:spcPct val="0"/>
              </a:spcBef>
            </a:pPr>
            <a:r>
              <a:rPr lang="ja-JP" altLang="en-US" dirty="0" smtClean="0"/>
              <a:t>どのような工事かといいますと、</a:t>
            </a:r>
            <a:endParaRPr lang="en-US" altLang="ja-JP" dirty="0" smtClean="0"/>
          </a:p>
          <a:p>
            <a:pPr eaLnBrk="1" hangingPunct="1">
              <a:spcBef>
                <a:spcPct val="0"/>
              </a:spcBef>
            </a:pPr>
            <a:r>
              <a:rPr lang="ja-JP" altLang="en-US" dirty="0" smtClean="0"/>
              <a:t>「ノンフレーム工法」</a:t>
            </a:r>
            <a:endParaRPr lang="en-US" altLang="ja-JP" dirty="0" smtClean="0"/>
          </a:p>
          <a:p>
            <a:pPr eaLnBrk="1" hangingPunct="1">
              <a:spcBef>
                <a:spcPct val="0"/>
              </a:spcBef>
            </a:pPr>
            <a:r>
              <a:rPr lang="ja-JP" altLang="en-US" dirty="0" smtClean="0"/>
              <a:t>樹木を保全した斜面安定工法</a:t>
            </a:r>
            <a:endParaRPr lang="en-US" altLang="ja-JP" dirty="0" smtClean="0"/>
          </a:p>
          <a:p>
            <a:pPr eaLnBrk="1" hangingPunct="1">
              <a:spcBef>
                <a:spcPct val="0"/>
              </a:spcBef>
            </a:pPr>
            <a:r>
              <a:rPr lang="ja-JP" altLang="en-US" dirty="0" smtClean="0"/>
              <a:t>この工法は北海道で初めて当社が工事を施工した工法です。</a:t>
            </a:r>
            <a:endParaRPr lang="en-US" altLang="ja-JP" dirty="0" smtClean="0"/>
          </a:p>
          <a:p>
            <a:pPr eaLnBrk="1" hangingPunct="1">
              <a:spcBef>
                <a:spcPct val="0"/>
              </a:spcBef>
            </a:pPr>
            <a:r>
              <a:rPr lang="ja-JP" altLang="en-US" dirty="0" smtClean="0"/>
              <a:t>現在では治山工事で幅広く復旧されています。</a:t>
            </a:r>
            <a:endParaRPr lang="en-US" altLang="ja-JP" dirty="0" smtClean="0"/>
          </a:p>
          <a:p>
            <a:pPr eaLnBrk="1" hangingPunct="1">
              <a:spcBef>
                <a:spcPct val="0"/>
              </a:spcBef>
            </a:pPr>
            <a:endParaRPr lang="ja-JP" altLang="en-US" dirty="0" smtClean="0"/>
          </a:p>
        </p:txBody>
      </p:sp>
      <p:sp>
        <p:nvSpPr>
          <p:cNvPr id="819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u="sng">
                <a:solidFill>
                  <a:schemeClr val="tx1"/>
                </a:solidFill>
                <a:latin typeface="Arial" panose="020B0604020202020204" pitchFamily="34" charset="0"/>
                <a:ea typeface="MS UI Gothic" panose="020B0600070205080204" pitchFamily="50" charset="-128"/>
              </a:defRPr>
            </a:lvl1pPr>
            <a:lvl2pPr marL="742780" indent="-285684">
              <a:defRPr kumimoji="1" u="sng">
                <a:solidFill>
                  <a:schemeClr val="tx1"/>
                </a:solidFill>
                <a:latin typeface="Arial" panose="020B0604020202020204" pitchFamily="34" charset="0"/>
                <a:ea typeface="MS UI Gothic" panose="020B0600070205080204" pitchFamily="50" charset="-128"/>
              </a:defRPr>
            </a:lvl2pPr>
            <a:lvl3pPr marL="1142741" indent="-228547">
              <a:defRPr kumimoji="1" u="sng">
                <a:solidFill>
                  <a:schemeClr val="tx1"/>
                </a:solidFill>
                <a:latin typeface="Arial" panose="020B0604020202020204" pitchFamily="34" charset="0"/>
                <a:ea typeface="MS UI Gothic" panose="020B0600070205080204" pitchFamily="50" charset="-128"/>
              </a:defRPr>
            </a:lvl3pPr>
            <a:lvl4pPr marL="1601424" indent="-228547">
              <a:defRPr kumimoji="1" u="sng">
                <a:solidFill>
                  <a:schemeClr val="tx1"/>
                </a:solidFill>
                <a:latin typeface="Arial" panose="020B0604020202020204" pitchFamily="34" charset="0"/>
                <a:ea typeface="MS UI Gothic" panose="020B0600070205080204" pitchFamily="50" charset="-128"/>
              </a:defRPr>
            </a:lvl4pPr>
            <a:lvl5pPr marL="2058521" indent="-228547">
              <a:defRPr kumimoji="1" u="sng">
                <a:solidFill>
                  <a:schemeClr val="tx1"/>
                </a:solidFill>
                <a:latin typeface="Arial" panose="020B0604020202020204" pitchFamily="34" charset="0"/>
                <a:ea typeface="MS UI Gothic" panose="020B0600070205080204" pitchFamily="50" charset="-128"/>
              </a:defRPr>
            </a:lvl5pPr>
            <a:lvl6pPr marL="2515616" indent="-228547" eaLnBrk="0" fontAlgn="base" hangingPunct="0">
              <a:spcBef>
                <a:spcPct val="0"/>
              </a:spcBef>
              <a:spcAft>
                <a:spcPct val="0"/>
              </a:spcAft>
              <a:defRPr kumimoji="1" u="sng">
                <a:solidFill>
                  <a:schemeClr val="tx1"/>
                </a:solidFill>
                <a:latin typeface="Arial" panose="020B0604020202020204" pitchFamily="34" charset="0"/>
                <a:ea typeface="MS UI Gothic" panose="020B0600070205080204" pitchFamily="50" charset="-128"/>
              </a:defRPr>
            </a:lvl6pPr>
            <a:lvl7pPr marL="2972712" indent="-228547" eaLnBrk="0" fontAlgn="base" hangingPunct="0">
              <a:spcBef>
                <a:spcPct val="0"/>
              </a:spcBef>
              <a:spcAft>
                <a:spcPct val="0"/>
              </a:spcAft>
              <a:defRPr kumimoji="1" u="sng">
                <a:solidFill>
                  <a:schemeClr val="tx1"/>
                </a:solidFill>
                <a:latin typeface="Arial" panose="020B0604020202020204" pitchFamily="34" charset="0"/>
                <a:ea typeface="MS UI Gothic" panose="020B0600070205080204" pitchFamily="50" charset="-128"/>
              </a:defRPr>
            </a:lvl7pPr>
            <a:lvl8pPr marL="3429808" indent="-228547" eaLnBrk="0" fontAlgn="base" hangingPunct="0">
              <a:spcBef>
                <a:spcPct val="0"/>
              </a:spcBef>
              <a:spcAft>
                <a:spcPct val="0"/>
              </a:spcAft>
              <a:defRPr kumimoji="1" u="sng">
                <a:solidFill>
                  <a:schemeClr val="tx1"/>
                </a:solidFill>
                <a:latin typeface="Arial" panose="020B0604020202020204" pitchFamily="34" charset="0"/>
                <a:ea typeface="MS UI Gothic" panose="020B0600070205080204" pitchFamily="50" charset="-128"/>
              </a:defRPr>
            </a:lvl8pPr>
            <a:lvl9pPr marL="3886904" indent="-228547" eaLnBrk="0" fontAlgn="base" hangingPunct="0">
              <a:spcBef>
                <a:spcPct val="0"/>
              </a:spcBef>
              <a:spcAft>
                <a:spcPct val="0"/>
              </a:spcAft>
              <a:defRPr kumimoji="1" u="sng">
                <a:solidFill>
                  <a:schemeClr val="tx1"/>
                </a:solidFill>
                <a:latin typeface="Arial" panose="020B0604020202020204" pitchFamily="34" charset="0"/>
                <a:ea typeface="MS UI Gothic" panose="020B0600070205080204" pitchFamily="50" charset="-128"/>
              </a:defRPr>
            </a:lvl9pPr>
          </a:lstStyle>
          <a:p>
            <a:fld id="{94918BB3-A352-4580-BBDC-1D2C43C6E27B}" type="slidenum">
              <a:rPr lang="ja-JP" altLang="en-US" smtClean="0"/>
              <a:pPr/>
              <a:t>3</a:t>
            </a:fld>
            <a:endParaRPr lang="ja-JP" altLang="en-US" smtClean="0"/>
          </a:p>
        </p:txBody>
      </p:sp>
    </p:spTree>
    <p:extLst>
      <p:ext uri="{BB962C8B-B14F-4D97-AF65-F5344CB8AC3E}">
        <p14:creationId xmlns:p14="http://schemas.microsoft.com/office/powerpoint/2010/main" val="4287727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どのような</a:t>
            </a:r>
            <a:r>
              <a:rPr kumimoji="1" lang="ja-JP" altLang="en-US" dirty="0" err="1" smtClean="0"/>
              <a:t>工事かとといいますと</a:t>
            </a:r>
            <a:r>
              <a:rPr kumimoji="1" lang="ja-JP" altLang="en-US" dirty="0" smtClean="0"/>
              <a:t>、</a:t>
            </a:r>
            <a:endParaRPr kumimoji="1" lang="en-US" altLang="ja-JP" dirty="0" smtClean="0"/>
          </a:p>
          <a:p>
            <a:r>
              <a:rPr kumimoji="1" lang="ja-JP" altLang="en-US" dirty="0" smtClean="0"/>
              <a:t>ロックボルトを斜面に２ｍ間隔で削孔し、支圧板・ワイヤーロープにより連結し</a:t>
            </a:r>
            <a:endParaRPr kumimoji="1" lang="en-US" altLang="ja-JP" dirty="0" smtClean="0"/>
          </a:p>
          <a:p>
            <a:r>
              <a:rPr kumimoji="1" lang="ja-JP" altLang="en-US" dirty="0" smtClean="0"/>
              <a:t>斜面の表層崩壊を防止する工事です。</a:t>
            </a:r>
            <a:endParaRPr kumimoji="1" lang="en-US" altLang="ja-JP" dirty="0" smtClean="0"/>
          </a:p>
          <a:p>
            <a:pPr defTabSz="914192"/>
            <a:r>
              <a:rPr kumimoji="1" lang="ja-JP" altLang="en-US" dirty="0" smtClean="0"/>
              <a:t>この工事の</a:t>
            </a:r>
            <a:r>
              <a:rPr kumimoji="1" lang="en-US" altLang="ja-JP" dirty="0" smtClean="0"/>
              <a:t>1</a:t>
            </a:r>
            <a:r>
              <a:rPr kumimoji="1" lang="ja-JP" altLang="en-US" dirty="0" smtClean="0"/>
              <a:t>番の特徴は、</a:t>
            </a:r>
            <a:r>
              <a:rPr lang="ja-JP" altLang="en-US" dirty="0" smtClean="0">
                <a:latin typeface="Garamond" panose="02020404030301010803" pitchFamily="18" charset="0"/>
              </a:rPr>
              <a:t>樹木伐採や切土を行わずに施工できるため、環境・景観を損なわない工事です。</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CC56D231-42AC-4FDA-8CA6-D0F7C449AF92}" type="slidenum">
              <a:rPr lang="ja-JP" altLang="en-US" smtClean="0"/>
              <a:pPr>
                <a:defRPr/>
              </a:pPr>
              <a:t>4</a:t>
            </a:fld>
            <a:endParaRPr lang="ja-JP" altLang="en-US"/>
          </a:p>
        </p:txBody>
      </p:sp>
    </p:spTree>
    <p:extLst>
      <p:ext uri="{BB962C8B-B14F-4D97-AF65-F5344CB8AC3E}">
        <p14:creationId xmlns:p14="http://schemas.microsoft.com/office/powerpoint/2010/main" val="9556756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こちらの写真は、入社</a:t>
            </a:r>
            <a:r>
              <a:rPr kumimoji="1" lang="en-US" altLang="ja-JP" dirty="0" smtClean="0"/>
              <a:t>3</a:t>
            </a:r>
            <a:r>
              <a:rPr kumimoji="1" lang="ja-JP" altLang="en-US" dirty="0" smtClean="0"/>
              <a:t>年目に自分が担当した工事の完成写真です。</a:t>
            </a:r>
            <a:endParaRPr kumimoji="1" lang="en-US" altLang="ja-JP" dirty="0" smtClean="0"/>
          </a:p>
          <a:p>
            <a:r>
              <a:rPr kumimoji="1" lang="ja-JP" altLang="en-US" dirty="0" smtClean="0"/>
              <a:t>写真をみてわかるように小学生の通学路であり上部に小学校がある場所での工事でした。</a:t>
            </a:r>
            <a:endParaRPr kumimoji="1" lang="en-US" altLang="ja-JP" dirty="0" smtClean="0"/>
          </a:p>
          <a:p>
            <a:r>
              <a:rPr lang="ja-JP" altLang="en-US" dirty="0"/>
              <a:t>学校周辺の緑を失わず、通学路を封鎖せず児童が安全に通行できるよう、</a:t>
            </a:r>
            <a:endParaRPr lang="en-US" altLang="ja-JP" dirty="0"/>
          </a:p>
          <a:p>
            <a:endParaRPr lang="en-US" altLang="ja-JP" dirty="0"/>
          </a:p>
          <a:p>
            <a:r>
              <a:rPr lang="ja-JP" altLang="en-US" dirty="0"/>
              <a:t>工事中の安全・環境対策に徹して施工したのを覚えております。</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CC56D231-42AC-4FDA-8CA6-D0F7C449AF92}" type="slidenum">
              <a:rPr lang="ja-JP" altLang="en-US" smtClean="0"/>
              <a:pPr>
                <a:defRPr/>
              </a:pPr>
              <a:t>5</a:t>
            </a:fld>
            <a:endParaRPr lang="ja-JP" altLang="en-US"/>
          </a:p>
        </p:txBody>
      </p:sp>
    </p:spTree>
    <p:extLst>
      <p:ext uri="{BB962C8B-B14F-4D97-AF65-F5344CB8AC3E}">
        <p14:creationId xmlns:p14="http://schemas.microsoft.com/office/powerpoint/2010/main" val="534276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完成から</a:t>
            </a:r>
            <a:r>
              <a:rPr kumimoji="1" lang="en-US" altLang="ja-JP" dirty="0" smtClean="0"/>
              <a:t>6</a:t>
            </a:r>
            <a:r>
              <a:rPr kumimoji="1" lang="ja-JP" altLang="en-US" dirty="0" smtClean="0"/>
              <a:t>か月後の写真です。</a:t>
            </a:r>
            <a:endParaRPr kumimoji="1" lang="en-US" altLang="ja-JP" dirty="0" smtClean="0"/>
          </a:p>
          <a:p>
            <a:r>
              <a:rPr kumimoji="1" lang="ja-JP" altLang="en-US" dirty="0" smtClean="0"/>
              <a:t>斜面の草木により環境・景観が損なわれず児童が安全に通学できているのが</a:t>
            </a:r>
            <a:endParaRPr kumimoji="1" lang="en-US" altLang="ja-JP" dirty="0" smtClean="0"/>
          </a:p>
          <a:p>
            <a:r>
              <a:rPr kumimoji="1" lang="ja-JP" altLang="en-US" dirty="0" smtClean="0"/>
              <a:t>わかると思います。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CC56D231-42AC-4FDA-8CA6-D0F7C449AF92}" type="slidenum">
              <a:rPr lang="ja-JP" altLang="en-US" smtClean="0"/>
              <a:pPr>
                <a:defRPr/>
              </a:pPr>
              <a:t>6</a:t>
            </a:fld>
            <a:endParaRPr lang="ja-JP" altLang="en-US"/>
          </a:p>
        </p:txBody>
      </p:sp>
    </p:spTree>
    <p:extLst>
      <p:ext uri="{BB962C8B-B14F-4D97-AF65-F5344CB8AC3E}">
        <p14:creationId xmlns:p14="http://schemas.microsoft.com/office/powerpoint/2010/main" val="41135420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次に道路工事です。</a:t>
            </a:r>
            <a:endParaRPr kumimoji="1" lang="en-US" altLang="ja-JP" dirty="0" smtClean="0"/>
          </a:p>
          <a:p>
            <a:r>
              <a:rPr kumimoji="1" lang="ja-JP" altLang="en-US" dirty="0" smtClean="0"/>
              <a:t>皆さんも通学時活用されている方もいらっしゃると思いますが、</a:t>
            </a:r>
            <a:endParaRPr kumimoji="1" lang="en-US" altLang="ja-JP" dirty="0" smtClean="0"/>
          </a:p>
          <a:p>
            <a:r>
              <a:rPr kumimoji="1" lang="en-US" altLang="ja-JP" dirty="0" smtClean="0"/>
              <a:t>3</a:t>
            </a:r>
            <a:r>
              <a:rPr kumimoji="1" lang="ja-JP" altLang="en-US" dirty="0" smtClean="0"/>
              <a:t>月</a:t>
            </a:r>
            <a:r>
              <a:rPr kumimoji="1" lang="en-US" altLang="ja-JP" dirty="0" smtClean="0"/>
              <a:t>30</a:t>
            </a:r>
            <a:r>
              <a:rPr kumimoji="1" lang="ja-JP" altLang="en-US" dirty="0" smtClean="0"/>
              <a:t>日に開通した文教通のボックスカルバート４函の施工をしました。</a:t>
            </a:r>
            <a:endParaRPr kumimoji="1" lang="en-US" altLang="ja-JP" dirty="0" smtClean="0"/>
          </a:p>
          <a:p>
            <a:r>
              <a:rPr kumimoji="1" lang="ja-JP" altLang="en-US" dirty="0" smtClean="0"/>
              <a:t>文教通の開通により</a:t>
            </a:r>
            <a:endParaRPr kumimoji="1" lang="en-US" altLang="ja-JP" dirty="0" smtClean="0"/>
          </a:p>
          <a:p>
            <a:r>
              <a:rPr kumimoji="1" lang="ja-JP" altLang="en-US" dirty="0" smtClean="0"/>
              <a:t>渋滞緩和・利便性の向上を目的とした工事です。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CC56D231-42AC-4FDA-8CA6-D0F7C449AF92}" type="slidenum">
              <a:rPr lang="ja-JP" altLang="en-US" smtClean="0"/>
              <a:pPr>
                <a:defRPr/>
              </a:pPr>
              <a:t>7</a:t>
            </a:fld>
            <a:endParaRPr lang="ja-JP" altLang="en-US"/>
          </a:p>
        </p:txBody>
      </p:sp>
    </p:spTree>
    <p:extLst>
      <p:ext uri="{BB962C8B-B14F-4D97-AF65-F5344CB8AC3E}">
        <p14:creationId xmlns:p14="http://schemas.microsoft.com/office/powerpoint/2010/main" val="21813086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ボックスカルバートの施工状況です。</a:t>
            </a:r>
            <a:endParaRPr kumimoji="1" lang="en-US" altLang="ja-JP" dirty="0" smtClean="0"/>
          </a:p>
          <a:p>
            <a:r>
              <a:rPr kumimoji="1" lang="ja-JP" altLang="en-US" dirty="0" smtClean="0"/>
              <a:t>主な工種として足場・鉄筋・型枠を組立、コンクリートをポンプ車により</a:t>
            </a:r>
            <a:endParaRPr kumimoji="1" lang="en-US" altLang="ja-JP" dirty="0" smtClean="0"/>
          </a:p>
          <a:p>
            <a:r>
              <a:rPr kumimoji="1" lang="ja-JP" altLang="en-US" dirty="0" smtClean="0"/>
              <a:t>打設する工事です。</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CC56D231-42AC-4FDA-8CA6-D0F7C449AF92}" type="slidenum">
              <a:rPr lang="ja-JP" altLang="en-US" smtClean="0"/>
              <a:pPr>
                <a:defRPr/>
              </a:pPr>
              <a:t>8</a:t>
            </a:fld>
            <a:endParaRPr lang="ja-JP" altLang="en-US"/>
          </a:p>
        </p:txBody>
      </p:sp>
    </p:spTree>
    <p:extLst>
      <p:ext uri="{BB962C8B-B14F-4D97-AF65-F5344CB8AC3E}">
        <p14:creationId xmlns:p14="http://schemas.microsoft.com/office/powerpoint/2010/main" val="2379130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ボックスカルバート完成後、</a:t>
            </a:r>
            <a:endParaRPr kumimoji="1" lang="en-US" altLang="ja-JP" dirty="0" smtClean="0"/>
          </a:p>
          <a:p>
            <a:r>
              <a:rPr kumimoji="1" lang="ja-JP" altLang="en-US" dirty="0" smtClean="0"/>
              <a:t>盛土を</a:t>
            </a:r>
            <a:r>
              <a:rPr kumimoji="1" lang="ja-JP" altLang="en-US" dirty="0" err="1" smtClean="0"/>
              <a:t>し</a:t>
            </a:r>
            <a:r>
              <a:rPr kumimoji="1" lang="ja-JP" altLang="en-US" dirty="0" smtClean="0"/>
              <a:t>工事用道路を造成し、</a:t>
            </a:r>
            <a:endParaRPr kumimoji="1" lang="en-US" altLang="ja-JP" dirty="0" smtClean="0"/>
          </a:p>
          <a:p>
            <a:r>
              <a:rPr kumimoji="1" lang="ja-JP" altLang="en-US" dirty="0" smtClean="0"/>
              <a:t>ボックスカルバートの埋戻、盛土を行いました。</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CC56D231-42AC-4FDA-8CA6-D0F7C449AF92}" type="slidenum">
              <a:rPr lang="ja-JP" altLang="en-US" smtClean="0"/>
              <a:pPr>
                <a:defRPr/>
              </a:pPr>
              <a:t>9</a:t>
            </a:fld>
            <a:endParaRPr lang="ja-JP" altLang="en-US"/>
          </a:p>
        </p:txBody>
      </p:sp>
    </p:spTree>
    <p:extLst>
      <p:ext uri="{BB962C8B-B14F-4D97-AF65-F5344CB8AC3E}">
        <p14:creationId xmlns:p14="http://schemas.microsoft.com/office/powerpoint/2010/main" val="9337828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ja-JP" altLang="en-US"/>
          </a:p>
        </p:txBody>
      </p:sp>
    </p:spTree>
    <p:extLst>
      <p:ext uri="{BB962C8B-B14F-4D97-AF65-F5344CB8AC3E}">
        <p14:creationId xmlns:p14="http://schemas.microsoft.com/office/powerpoint/2010/main" val="927926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5557302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710363" y="333375"/>
            <a:ext cx="2160587" cy="592137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228600" y="333375"/>
            <a:ext cx="6329363" cy="592137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4168480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789623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smtClean="0"/>
              <a:t>マスター テキストの書式設定</a:t>
            </a:r>
          </a:p>
        </p:txBody>
      </p:sp>
    </p:spTree>
    <p:extLst>
      <p:ext uri="{BB962C8B-B14F-4D97-AF65-F5344CB8AC3E}">
        <p14:creationId xmlns:p14="http://schemas.microsoft.com/office/powerpoint/2010/main" val="791365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228600" y="1143000"/>
            <a:ext cx="4244975" cy="511175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25975" y="1143000"/>
            <a:ext cx="4244975" cy="511175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6800149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981860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Tree>
    <p:extLst>
      <p:ext uri="{BB962C8B-B14F-4D97-AF65-F5344CB8AC3E}">
        <p14:creationId xmlns:p14="http://schemas.microsoft.com/office/powerpoint/2010/main" val="36962523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40513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Tree>
    <p:extLst>
      <p:ext uri="{BB962C8B-B14F-4D97-AF65-F5344CB8AC3E}">
        <p14:creationId xmlns:p14="http://schemas.microsoft.com/office/powerpoint/2010/main" val="13249576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Tree>
    <p:extLst>
      <p:ext uri="{BB962C8B-B14F-4D97-AF65-F5344CB8AC3E}">
        <p14:creationId xmlns:p14="http://schemas.microsoft.com/office/powerpoint/2010/main" val="14719256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050" name="グループ化 21"/>
          <p:cNvGrpSpPr>
            <a:grpSpLocks/>
          </p:cNvGrpSpPr>
          <p:nvPr userDrawn="1"/>
        </p:nvGrpSpPr>
        <p:grpSpPr bwMode="auto">
          <a:xfrm>
            <a:off x="0" y="6400800"/>
            <a:ext cx="9144000" cy="457200"/>
            <a:chOff x="0" y="6400800"/>
            <a:chExt cx="9144000" cy="457200"/>
          </a:xfrm>
        </p:grpSpPr>
        <p:pic>
          <p:nvPicPr>
            <p:cNvPr id="2054" name="図 8"/>
            <p:cNvPicPr>
              <a:picLocks noChangeAspect="1"/>
            </p:cNvPicPr>
            <p:nvPr userDrawn="1"/>
          </p:nvPicPr>
          <p:blipFill>
            <a:blip r:embed="rId13">
              <a:extLst>
                <a:ext uri="{28A0092B-C50C-407E-A947-70E740481C1C}">
                  <a14:useLocalDpi xmlns:a14="http://schemas.microsoft.com/office/drawing/2010/main" val="0"/>
                </a:ext>
              </a:extLst>
            </a:blip>
            <a:srcRect t="-2" b="90401"/>
            <a:stretch>
              <a:fillRect/>
            </a:stretch>
          </p:blipFill>
          <p:spPr bwMode="auto">
            <a:xfrm>
              <a:off x="4381500" y="6400800"/>
              <a:ext cx="4762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図 27"/>
            <p:cNvPicPr>
              <a:picLocks noChangeAspect="1"/>
            </p:cNvPicPr>
            <p:nvPr userDrawn="1"/>
          </p:nvPicPr>
          <p:blipFill>
            <a:blip r:embed="rId13">
              <a:extLst>
                <a:ext uri="{28A0092B-C50C-407E-A947-70E740481C1C}">
                  <a14:useLocalDpi xmlns:a14="http://schemas.microsoft.com/office/drawing/2010/main" val="0"/>
                </a:ext>
              </a:extLst>
            </a:blip>
            <a:srcRect l="7735" t="-2" b="90401"/>
            <a:stretch>
              <a:fillRect/>
            </a:stretch>
          </p:blipFill>
          <p:spPr bwMode="auto">
            <a:xfrm>
              <a:off x="0" y="6400800"/>
              <a:ext cx="4394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 name="正方形/長方形 24"/>
          <p:cNvSpPr/>
          <p:nvPr userDrawn="1"/>
        </p:nvSpPr>
        <p:spPr bwMode="auto">
          <a:xfrm>
            <a:off x="0" y="0"/>
            <a:ext cx="9144000" cy="1219200"/>
          </a:xfrm>
          <a:prstGeom prst="rect">
            <a:avLst/>
          </a:prstGeom>
          <a:gradFill flip="none" rotWithShape="1">
            <a:gsLst>
              <a:gs pos="0">
                <a:schemeClr val="bg1"/>
              </a:gs>
              <a:gs pos="96000">
                <a:schemeClr val="bg1">
                  <a:lumMod val="75000"/>
                </a:schemeClr>
              </a:gs>
            </a:gsLst>
            <a:lin ang="16200000" scaled="0"/>
            <a:tileRect/>
          </a:gradFill>
          <a:ln w="9525" cap="flat" cmpd="sng" algn="ctr">
            <a:noFill/>
            <a:prstDash val="solid"/>
            <a:round/>
            <a:headEnd type="none" w="med" len="med"/>
            <a:tailEnd type="none" w="med" len="med"/>
          </a:ln>
          <a:effectLst/>
          <a:extLst/>
        </p:spPr>
        <p:txBody>
          <a:bodyPr/>
          <a:lstStyle/>
          <a:p>
            <a:pPr algn="ctr" eaLnBrk="1" hangingPunct="1">
              <a:defRPr/>
            </a:pPr>
            <a:endParaRPr lang="ja-JP" altLang="en-US"/>
          </a:p>
        </p:txBody>
      </p:sp>
      <p:sp>
        <p:nvSpPr>
          <p:cNvPr id="2052" name="Rectangle 2"/>
          <p:cNvSpPr>
            <a:spLocks noGrp="1" noChangeArrowheads="1"/>
          </p:cNvSpPr>
          <p:nvPr>
            <p:ph type="title"/>
          </p:nvPr>
        </p:nvSpPr>
        <p:spPr bwMode="auto">
          <a:xfrm>
            <a:off x="301625" y="333375"/>
            <a:ext cx="787082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タイトルの書式設定</a:t>
            </a:r>
          </a:p>
        </p:txBody>
      </p:sp>
      <p:sp>
        <p:nvSpPr>
          <p:cNvPr id="2053" name="Rectangle 3"/>
          <p:cNvSpPr>
            <a:spLocks noGrp="1" noChangeArrowheads="1"/>
          </p:cNvSpPr>
          <p:nvPr>
            <p:ph type="body" idx="1"/>
          </p:nvPr>
        </p:nvSpPr>
        <p:spPr bwMode="auto">
          <a:xfrm>
            <a:off x="228600" y="1143000"/>
            <a:ext cx="8642350"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ja-JP" altLang="ja-JP" smtClean="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rtl="0" eaLnBrk="0" fontAlgn="base" hangingPunct="0">
        <a:spcBef>
          <a:spcPct val="0"/>
        </a:spcBef>
        <a:spcAft>
          <a:spcPct val="0"/>
        </a:spcAft>
        <a:defRPr kumimoji="1" sz="4400" kern="1200">
          <a:solidFill>
            <a:schemeClr val="bg1"/>
          </a:solidFill>
          <a:latin typeface="+mj-lt"/>
          <a:ea typeface="+mj-ea"/>
          <a:cs typeface="+mj-cs"/>
        </a:defRPr>
      </a:lvl1pPr>
      <a:lvl2pPr algn="ctr" rtl="0" eaLnBrk="0" fontAlgn="base" hangingPunct="0">
        <a:spcBef>
          <a:spcPct val="0"/>
        </a:spcBef>
        <a:spcAft>
          <a:spcPct val="0"/>
        </a:spcAft>
        <a:defRPr kumimoji="1" sz="4400">
          <a:solidFill>
            <a:schemeClr val="bg1"/>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bg1"/>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bg1"/>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bg1"/>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bg1"/>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bg1"/>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bg1"/>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bg1"/>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cstate="print">
            <a:extLst>
              <a:ext uri="{28A0092B-C50C-407E-A947-70E740481C1C}">
                <a14:useLocalDpi xmlns:a14="http://schemas.microsoft.com/office/drawing/2010/main" val="0"/>
              </a:ext>
            </a:extLst>
          </a:blip>
          <a:srcRect l="57123" t="5681" r="7265" b="15754"/>
          <a:stretch/>
        </p:blipFill>
        <p:spPr>
          <a:xfrm>
            <a:off x="3048000" y="1066800"/>
            <a:ext cx="3200400" cy="4992624"/>
          </a:xfrm>
          <a:prstGeom prst="rect">
            <a:avLst/>
          </a:prstGeom>
          <a:ln>
            <a:solidFill>
              <a:schemeClr val="tx1"/>
            </a:solidFill>
          </a:ln>
        </p:spPr>
      </p:pic>
    </p:spTree>
    <p:extLst>
      <p:ext uri="{BB962C8B-B14F-4D97-AF65-F5344CB8AC3E}">
        <p14:creationId xmlns:p14="http://schemas.microsoft.com/office/powerpoint/2010/main" val="1710293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798" y="1938696"/>
            <a:ext cx="8001000" cy="4500563"/>
          </a:xfrm>
          <a:prstGeom prst="rect">
            <a:avLst/>
          </a:prstGeom>
          <a:ln>
            <a:solidFill>
              <a:schemeClr val="tx1"/>
            </a:solidFill>
          </a:ln>
        </p:spPr>
      </p:pic>
      <p:sp>
        <p:nvSpPr>
          <p:cNvPr id="4" name="AutoShape 26"/>
          <p:cNvSpPr>
            <a:spLocks noChangeArrowheads="1"/>
          </p:cNvSpPr>
          <p:nvPr/>
        </p:nvSpPr>
        <p:spPr bwMode="auto">
          <a:xfrm rot="5400000">
            <a:off x="644963" y="460547"/>
            <a:ext cx="533400" cy="462673"/>
          </a:xfrm>
          <a:prstGeom prst="triangle">
            <a:avLst>
              <a:gd name="adj" fmla="val 50000"/>
            </a:avLst>
          </a:prstGeom>
          <a:solidFill>
            <a:schemeClr val="tx2">
              <a:lumMod val="85000"/>
              <a:lumOff val="15000"/>
            </a:schemeClr>
          </a:solidFill>
          <a:ln>
            <a:noFill/>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defRPr/>
            </a:pPr>
            <a:endParaRPr lang="ja-JP" altLang="en-US" sz="1800" smtClean="0">
              <a:ea typeface="MS UI Gothic" panose="020B0600070205080204" pitchFamily="50" charset="-128"/>
            </a:endParaRPr>
          </a:p>
        </p:txBody>
      </p:sp>
      <p:sp>
        <p:nvSpPr>
          <p:cNvPr id="5" name="Rectangle 25"/>
          <p:cNvSpPr>
            <a:spLocks noChangeArrowheads="1"/>
          </p:cNvSpPr>
          <p:nvPr/>
        </p:nvSpPr>
        <p:spPr bwMode="auto">
          <a:xfrm>
            <a:off x="3669033" y="1124406"/>
            <a:ext cx="2034531" cy="64633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r>
              <a:rPr lang="ja-JP" altLang="en-US" sz="3600" b="1" u="none" dirty="0" smtClean="0">
                <a:solidFill>
                  <a:schemeClr val="tx2">
                    <a:lumMod val="85000"/>
                    <a:lumOff val="15000"/>
                  </a:schemeClr>
                </a:solidFill>
                <a:latin typeface="HGP創英角ｺﾞｼｯｸUB" panose="020B0900000000000000" pitchFamily="50" charset="-128"/>
                <a:ea typeface="HGP創英角ｺﾞｼｯｸUB" panose="020B0900000000000000" pitchFamily="50" charset="-128"/>
              </a:rPr>
              <a:t>　完　成　</a:t>
            </a:r>
          </a:p>
        </p:txBody>
      </p:sp>
      <p:sp>
        <p:nvSpPr>
          <p:cNvPr id="6" name="Rectangle 3"/>
          <p:cNvSpPr>
            <a:spLocks noChangeArrowheads="1"/>
          </p:cNvSpPr>
          <p:nvPr/>
        </p:nvSpPr>
        <p:spPr bwMode="auto">
          <a:xfrm>
            <a:off x="1143000" y="144294"/>
            <a:ext cx="8642350" cy="101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buFontTx/>
              <a:buNone/>
              <a:defRPr/>
            </a:pPr>
            <a:r>
              <a:rPr lang="en-US" altLang="ja-JP" sz="4800" u="none" dirty="0">
                <a:solidFill>
                  <a:schemeClr val="tx2">
                    <a:lumMod val="85000"/>
                    <a:lumOff val="15000"/>
                  </a:schemeClr>
                </a:solidFill>
                <a:latin typeface="HGP創英角ｺﾞｼｯｸUB" panose="020B0900000000000000" pitchFamily="50" charset="-128"/>
                <a:ea typeface="HGP創英角ｺﾞｼｯｸUB" panose="020B0900000000000000" pitchFamily="50" charset="-128"/>
              </a:rPr>
              <a:t>2</a:t>
            </a:r>
            <a:r>
              <a:rPr lang="en-US" altLang="ja-JP" sz="4800" u="none" dirty="0" smtClean="0">
                <a:solidFill>
                  <a:schemeClr val="tx2">
                    <a:lumMod val="85000"/>
                    <a:lumOff val="15000"/>
                  </a:schemeClr>
                </a:solidFill>
                <a:latin typeface="HGP創英角ｺﾞｼｯｸUB" panose="020B0900000000000000" pitchFamily="50" charset="-128"/>
                <a:ea typeface="HGP創英角ｺﾞｼｯｸUB" panose="020B0900000000000000" pitchFamily="50" charset="-128"/>
              </a:rPr>
              <a:t>.</a:t>
            </a:r>
            <a:r>
              <a:rPr lang="ja-JP" altLang="en-US" sz="6000" u="none" dirty="0" smtClean="0">
                <a:solidFill>
                  <a:schemeClr val="tx2">
                    <a:lumMod val="85000"/>
                    <a:lumOff val="15000"/>
                  </a:schemeClr>
                </a:solidFill>
                <a:latin typeface="HGP創英角ｺﾞｼｯｸUB" panose="020B0900000000000000" pitchFamily="50" charset="-128"/>
                <a:ea typeface="HGP創英角ｺﾞｼｯｸUB" panose="020B0900000000000000" pitchFamily="50" charset="-128"/>
              </a:rPr>
              <a:t>　道　路　</a:t>
            </a:r>
            <a:r>
              <a:rPr lang="ja-JP" altLang="en-US" sz="4800" u="none" dirty="0" smtClean="0">
                <a:solidFill>
                  <a:schemeClr val="tx2">
                    <a:lumMod val="85000"/>
                    <a:lumOff val="15000"/>
                  </a:schemeClr>
                </a:solidFill>
                <a:latin typeface="HGP創英角ｺﾞｼｯｸUB" panose="020B0900000000000000" pitchFamily="50" charset="-128"/>
                <a:ea typeface="HGP創英角ｺﾞｼｯｸUB" panose="020B0900000000000000" pitchFamily="50" charset="-128"/>
              </a:rPr>
              <a:t>工事</a:t>
            </a:r>
            <a:endParaRPr lang="ja-JP" altLang="en-US" sz="4000" u="none" dirty="0" smtClean="0">
              <a:solidFill>
                <a:schemeClr val="tx2">
                  <a:lumMod val="85000"/>
                  <a:lumOff val="15000"/>
                </a:schemeClr>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21253719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6"/>
          <p:cNvSpPr>
            <a:spLocks noChangeArrowheads="1"/>
          </p:cNvSpPr>
          <p:nvPr/>
        </p:nvSpPr>
        <p:spPr bwMode="auto">
          <a:xfrm rot="5400000">
            <a:off x="644963" y="460547"/>
            <a:ext cx="533400" cy="462673"/>
          </a:xfrm>
          <a:prstGeom prst="triangle">
            <a:avLst>
              <a:gd name="adj" fmla="val 50000"/>
            </a:avLst>
          </a:prstGeom>
          <a:solidFill>
            <a:schemeClr val="tx2">
              <a:lumMod val="85000"/>
              <a:lumOff val="15000"/>
            </a:schemeClr>
          </a:solidFill>
          <a:ln>
            <a:noFill/>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defRPr/>
            </a:pPr>
            <a:endParaRPr lang="ja-JP" altLang="en-US" sz="1800" smtClean="0">
              <a:ea typeface="MS UI Gothic" panose="020B0600070205080204" pitchFamily="50" charset="-128"/>
            </a:endParaRPr>
          </a:p>
        </p:txBody>
      </p:sp>
      <p:pic>
        <p:nvPicPr>
          <p:cNvPr id="17" name="図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899" y="1835937"/>
            <a:ext cx="8127999" cy="4572000"/>
          </a:xfrm>
          <a:prstGeom prst="rect">
            <a:avLst/>
          </a:prstGeom>
          <a:ln>
            <a:solidFill>
              <a:schemeClr val="tx1"/>
            </a:solidFill>
          </a:ln>
        </p:spPr>
      </p:pic>
      <p:sp>
        <p:nvSpPr>
          <p:cNvPr id="18" name="Rectangle 25"/>
          <p:cNvSpPr>
            <a:spLocks noChangeArrowheads="1"/>
          </p:cNvSpPr>
          <p:nvPr/>
        </p:nvSpPr>
        <p:spPr bwMode="auto">
          <a:xfrm>
            <a:off x="3438886" y="1097829"/>
            <a:ext cx="2190023" cy="64633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r>
              <a:rPr lang="ja-JP" altLang="en-US" sz="3600" b="1" u="none" dirty="0" smtClean="0">
                <a:solidFill>
                  <a:schemeClr val="tx2">
                    <a:lumMod val="85000"/>
                    <a:lumOff val="15000"/>
                  </a:schemeClr>
                </a:solidFill>
                <a:latin typeface="HGP創英角ｺﾞｼｯｸUB" panose="020B0900000000000000" pitchFamily="50" charset="-128"/>
                <a:ea typeface="HGP創英角ｺﾞｼｯｸUB" panose="020B0900000000000000" pitchFamily="50" charset="-128"/>
              </a:rPr>
              <a:t>　着工</a:t>
            </a:r>
            <a:r>
              <a:rPr lang="ja-JP" altLang="en-US" sz="3600" b="1" u="none" dirty="0">
                <a:solidFill>
                  <a:schemeClr val="tx2">
                    <a:lumMod val="85000"/>
                    <a:lumOff val="15000"/>
                  </a:schemeClr>
                </a:solidFill>
                <a:latin typeface="HGP創英角ｺﾞｼｯｸUB" panose="020B0900000000000000" pitchFamily="50" charset="-128"/>
                <a:ea typeface="HGP創英角ｺﾞｼｯｸUB" panose="020B0900000000000000" pitchFamily="50" charset="-128"/>
              </a:rPr>
              <a:t>前</a:t>
            </a:r>
            <a:r>
              <a:rPr lang="ja-JP" altLang="en-US" sz="3600" b="1" u="none" dirty="0" smtClean="0">
                <a:solidFill>
                  <a:schemeClr val="tx2">
                    <a:lumMod val="85000"/>
                    <a:lumOff val="15000"/>
                  </a:schemeClr>
                </a:solidFill>
                <a:latin typeface="HGP創英角ｺﾞｼｯｸUB" panose="020B0900000000000000" pitchFamily="50" charset="-128"/>
                <a:ea typeface="HGP創英角ｺﾞｼｯｸUB" panose="020B0900000000000000" pitchFamily="50" charset="-128"/>
              </a:rPr>
              <a:t>　</a:t>
            </a:r>
          </a:p>
        </p:txBody>
      </p:sp>
      <p:sp>
        <p:nvSpPr>
          <p:cNvPr id="4" name="Rectangle 3"/>
          <p:cNvSpPr>
            <a:spLocks noChangeArrowheads="1"/>
          </p:cNvSpPr>
          <p:nvPr/>
        </p:nvSpPr>
        <p:spPr bwMode="auto">
          <a:xfrm>
            <a:off x="1094244" y="4850942"/>
            <a:ext cx="7257393" cy="1492137"/>
          </a:xfrm>
          <a:prstGeom prst="rect">
            <a:avLst/>
          </a:prstGeom>
          <a:noFill/>
          <a:ln w="381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buFontTx/>
              <a:buNone/>
              <a:defRPr/>
            </a:pPr>
            <a:r>
              <a:rPr lang="ja-JP" altLang="en-US" sz="3600" u="none" dirty="0">
                <a:solidFill>
                  <a:srgbClr val="FF0000"/>
                </a:solidFill>
                <a:latin typeface="HGP創英角ｺﾞｼｯｸUB" panose="020B0900000000000000" pitchFamily="50" charset="-128"/>
                <a:ea typeface="HGP創英角ｺﾞｼｯｸUB" panose="020B0900000000000000" pitchFamily="50" charset="-128"/>
              </a:rPr>
              <a:t>台風</a:t>
            </a:r>
            <a:r>
              <a:rPr lang="ja-JP" altLang="en-US" sz="3600" u="none" dirty="0" smtClean="0">
                <a:solidFill>
                  <a:srgbClr val="FF0000"/>
                </a:solidFill>
                <a:latin typeface="HGP創英角ｺﾞｼｯｸUB" panose="020B0900000000000000" pitchFamily="50" charset="-128"/>
                <a:ea typeface="HGP創英角ｺﾞｼｯｸUB" panose="020B0900000000000000" pitchFamily="50" charset="-128"/>
              </a:rPr>
              <a:t>の影響により崩れた</a:t>
            </a:r>
            <a:endParaRPr lang="en-US" altLang="ja-JP" sz="3600" u="none" dirty="0" smtClean="0">
              <a:solidFill>
                <a:srgbClr val="FF0000"/>
              </a:solidFill>
              <a:latin typeface="HGP創英角ｺﾞｼｯｸUB" panose="020B0900000000000000" pitchFamily="50" charset="-128"/>
              <a:ea typeface="HGP創英角ｺﾞｼｯｸUB" panose="020B0900000000000000" pitchFamily="50" charset="-128"/>
            </a:endParaRPr>
          </a:p>
          <a:p>
            <a:pPr eaLnBrk="1" hangingPunct="1">
              <a:buFontTx/>
              <a:buNone/>
              <a:defRPr/>
            </a:pPr>
            <a:r>
              <a:rPr lang="ja-JP" altLang="en-US" sz="3600" u="none" dirty="0" smtClean="0">
                <a:solidFill>
                  <a:srgbClr val="FF0000"/>
                </a:solidFill>
                <a:latin typeface="HGP創英角ｺﾞｼｯｸUB" panose="020B0900000000000000" pitchFamily="50" charset="-128"/>
                <a:ea typeface="HGP創英角ｺﾞｼｯｸUB" panose="020B0900000000000000" pitchFamily="50" charset="-128"/>
              </a:rPr>
              <a:t>消波ブロックを製作・据付・復旧</a:t>
            </a:r>
            <a:endParaRPr lang="en-US" altLang="ja-JP" sz="3600" u="none" dirty="0" smtClean="0">
              <a:solidFill>
                <a:srgbClr val="FF0000"/>
              </a:solidFill>
              <a:latin typeface="HGP創英角ｺﾞｼｯｸUB" panose="020B0900000000000000" pitchFamily="50" charset="-128"/>
              <a:ea typeface="HGP創英角ｺﾞｼｯｸUB" panose="020B0900000000000000" pitchFamily="50" charset="-128"/>
            </a:endParaRPr>
          </a:p>
        </p:txBody>
      </p:sp>
      <p:sp>
        <p:nvSpPr>
          <p:cNvPr id="19" name="円/楕円 18"/>
          <p:cNvSpPr/>
          <p:nvPr/>
        </p:nvSpPr>
        <p:spPr bwMode="auto">
          <a:xfrm>
            <a:off x="2743200" y="3657600"/>
            <a:ext cx="1790699" cy="838200"/>
          </a:xfrm>
          <a:prstGeom prst="ellipse">
            <a:avLst/>
          </a:prstGeom>
          <a:noFill/>
          <a:ln w="571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sng" strike="noStrike" cap="none" normalizeH="0" baseline="0" smtClean="0">
              <a:ln>
                <a:noFill/>
              </a:ln>
              <a:solidFill>
                <a:schemeClr val="tx1"/>
              </a:solidFill>
              <a:effectLst/>
              <a:latin typeface="Arial" panose="020B0604020202020204" pitchFamily="34" charset="0"/>
              <a:ea typeface="MS UI Gothic" panose="020B0600070205080204" pitchFamily="50" charset="-128"/>
            </a:endParaRPr>
          </a:p>
        </p:txBody>
      </p:sp>
      <p:sp>
        <p:nvSpPr>
          <p:cNvPr id="20" name="円/楕円 19"/>
          <p:cNvSpPr/>
          <p:nvPr/>
        </p:nvSpPr>
        <p:spPr bwMode="auto">
          <a:xfrm>
            <a:off x="5181600" y="3673697"/>
            <a:ext cx="1790699" cy="838200"/>
          </a:xfrm>
          <a:prstGeom prst="ellipse">
            <a:avLst/>
          </a:prstGeom>
          <a:noFill/>
          <a:ln w="571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sng" strike="noStrike" cap="none" normalizeH="0" baseline="0" smtClean="0">
              <a:ln>
                <a:noFill/>
              </a:ln>
              <a:solidFill>
                <a:schemeClr val="tx1"/>
              </a:solidFill>
              <a:effectLst/>
              <a:latin typeface="Arial" panose="020B0604020202020204" pitchFamily="34" charset="0"/>
              <a:ea typeface="MS UI Gothic" panose="020B0600070205080204" pitchFamily="50" charset="-128"/>
            </a:endParaRPr>
          </a:p>
        </p:txBody>
      </p:sp>
      <p:sp>
        <p:nvSpPr>
          <p:cNvPr id="21" name="Rectangle 3"/>
          <p:cNvSpPr>
            <a:spLocks noChangeArrowheads="1"/>
          </p:cNvSpPr>
          <p:nvPr/>
        </p:nvSpPr>
        <p:spPr bwMode="auto">
          <a:xfrm>
            <a:off x="1143000" y="151013"/>
            <a:ext cx="8642350" cy="101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buFontTx/>
              <a:buNone/>
              <a:defRPr/>
            </a:pPr>
            <a:r>
              <a:rPr lang="en-US" altLang="ja-JP" sz="4800" u="none" dirty="0">
                <a:solidFill>
                  <a:schemeClr val="tx2">
                    <a:lumMod val="85000"/>
                    <a:lumOff val="15000"/>
                  </a:schemeClr>
                </a:solidFill>
                <a:latin typeface="HGP創英角ｺﾞｼｯｸUB" panose="020B0900000000000000" pitchFamily="50" charset="-128"/>
                <a:ea typeface="HGP創英角ｺﾞｼｯｸUB" panose="020B0900000000000000" pitchFamily="50" charset="-128"/>
              </a:rPr>
              <a:t>3</a:t>
            </a:r>
            <a:r>
              <a:rPr lang="en-US" altLang="ja-JP" sz="4800" u="none" dirty="0" smtClean="0">
                <a:solidFill>
                  <a:schemeClr val="tx2">
                    <a:lumMod val="85000"/>
                    <a:lumOff val="15000"/>
                  </a:schemeClr>
                </a:solidFill>
                <a:latin typeface="HGP創英角ｺﾞｼｯｸUB" panose="020B0900000000000000" pitchFamily="50" charset="-128"/>
                <a:ea typeface="HGP創英角ｺﾞｼｯｸUB" panose="020B0900000000000000" pitchFamily="50" charset="-128"/>
              </a:rPr>
              <a:t>.</a:t>
            </a:r>
            <a:r>
              <a:rPr lang="ja-JP" altLang="en-US" sz="6000" u="none" dirty="0" smtClean="0">
                <a:solidFill>
                  <a:schemeClr val="tx2">
                    <a:lumMod val="85000"/>
                    <a:lumOff val="15000"/>
                  </a:schemeClr>
                </a:solidFill>
                <a:latin typeface="HGP創英角ｺﾞｼｯｸUB" panose="020B0900000000000000" pitchFamily="50" charset="-128"/>
                <a:ea typeface="HGP創英角ｺﾞｼｯｸUB" panose="020B0900000000000000" pitchFamily="50" charset="-128"/>
              </a:rPr>
              <a:t>　海　岸　</a:t>
            </a:r>
            <a:r>
              <a:rPr lang="ja-JP" altLang="en-US" sz="4800" u="none" dirty="0" smtClean="0">
                <a:solidFill>
                  <a:schemeClr val="tx2">
                    <a:lumMod val="85000"/>
                    <a:lumOff val="15000"/>
                  </a:schemeClr>
                </a:solidFill>
                <a:latin typeface="HGP創英角ｺﾞｼｯｸUB" panose="020B0900000000000000" pitchFamily="50" charset="-128"/>
                <a:ea typeface="HGP創英角ｺﾞｼｯｸUB" panose="020B0900000000000000" pitchFamily="50" charset="-128"/>
              </a:rPr>
              <a:t>工事</a:t>
            </a:r>
            <a:endParaRPr lang="ja-JP" altLang="en-US" sz="4000" u="none" dirty="0" smtClean="0">
              <a:solidFill>
                <a:schemeClr val="tx2">
                  <a:lumMod val="85000"/>
                  <a:lumOff val="15000"/>
                </a:schemeClr>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1986351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10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6"/>
          <p:cNvSpPr>
            <a:spLocks noChangeArrowheads="1"/>
          </p:cNvSpPr>
          <p:nvPr/>
        </p:nvSpPr>
        <p:spPr bwMode="auto">
          <a:xfrm rot="5400000">
            <a:off x="644963" y="460547"/>
            <a:ext cx="533400" cy="462673"/>
          </a:xfrm>
          <a:prstGeom prst="triangle">
            <a:avLst>
              <a:gd name="adj" fmla="val 50000"/>
            </a:avLst>
          </a:prstGeom>
          <a:solidFill>
            <a:schemeClr val="tx2">
              <a:lumMod val="85000"/>
              <a:lumOff val="15000"/>
            </a:schemeClr>
          </a:solidFill>
          <a:ln>
            <a:noFill/>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defRPr/>
            </a:pPr>
            <a:endParaRPr lang="ja-JP" altLang="en-US" sz="1800" smtClean="0">
              <a:ea typeface="MS UI Gothic" panose="020B0600070205080204" pitchFamily="50" charset="-128"/>
            </a:endParaRPr>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7400" y="1752600"/>
            <a:ext cx="5617409" cy="4572000"/>
          </a:xfrm>
          <a:prstGeom prst="rect">
            <a:avLst/>
          </a:prstGeom>
          <a:ln>
            <a:solidFill>
              <a:schemeClr val="tx1"/>
            </a:solidFill>
          </a:ln>
        </p:spPr>
      </p:pic>
      <p:sp>
        <p:nvSpPr>
          <p:cNvPr id="6" name="Rectangle 25"/>
          <p:cNvSpPr>
            <a:spLocks noChangeArrowheads="1"/>
          </p:cNvSpPr>
          <p:nvPr/>
        </p:nvSpPr>
        <p:spPr bwMode="auto">
          <a:xfrm>
            <a:off x="2947950" y="1106269"/>
            <a:ext cx="383630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r>
              <a:rPr lang="ja-JP" altLang="en-US" sz="3600" b="1" u="none" dirty="0" smtClean="0">
                <a:solidFill>
                  <a:schemeClr val="tx2">
                    <a:lumMod val="85000"/>
                    <a:lumOff val="15000"/>
                  </a:schemeClr>
                </a:solidFill>
                <a:latin typeface="HGP創英角ｺﾞｼｯｸUB" panose="020B0900000000000000" pitchFamily="50" charset="-128"/>
                <a:ea typeface="HGP創英角ｺﾞｼｯｸUB" panose="020B0900000000000000" pitchFamily="50" charset="-128"/>
              </a:rPr>
              <a:t>ブロック製作ヤード</a:t>
            </a:r>
          </a:p>
        </p:txBody>
      </p:sp>
      <p:sp>
        <p:nvSpPr>
          <p:cNvPr id="7" name="Rectangle 3"/>
          <p:cNvSpPr>
            <a:spLocks noChangeArrowheads="1"/>
          </p:cNvSpPr>
          <p:nvPr/>
        </p:nvSpPr>
        <p:spPr bwMode="auto">
          <a:xfrm>
            <a:off x="1143000" y="183089"/>
            <a:ext cx="8642350" cy="101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buFontTx/>
              <a:buNone/>
              <a:defRPr/>
            </a:pPr>
            <a:r>
              <a:rPr lang="en-US" altLang="ja-JP" sz="4800" u="none" dirty="0">
                <a:solidFill>
                  <a:schemeClr val="tx2">
                    <a:lumMod val="85000"/>
                    <a:lumOff val="15000"/>
                  </a:schemeClr>
                </a:solidFill>
                <a:latin typeface="HGP創英角ｺﾞｼｯｸUB" panose="020B0900000000000000" pitchFamily="50" charset="-128"/>
                <a:ea typeface="HGP創英角ｺﾞｼｯｸUB" panose="020B0900000000000000" pitchFamily="50" charset="-128"/>
              </a:rPr>
              <a:t>3</a:t>
            </a:r>
            <a:r>
              <a:rPr lang="en-US" altLang="ja-JP" sz="4800" u="none" dirty="0" smtClean="0">
                <a:solidFill>
                  <a:schemeClr val="tx2">
                    <a:lumMod val="85000"/>
                    <a:lumOff val="15000"/>
                  </a:schemeClr>
                </a:solidFill>
                <a:latin typeface="HGP創英角ｺﾞｼｯｸUB" panose="020B0900000000000000" pitchFamily="50" charset="-128"/>
                <a:ea typeface="HGP創英角ｺﾞｼｯｸUB" panose="020B0900000000000000" pitchFamily="50" charset="-128"/>
              </a:rPr>
              <a:t>.</a:t>
            </a:r>
            <a:r>
              <a:rPr lang="ja-JP" altLang="en-US" sz="6000" u="none" dirty="0" smtClean="0">
                <a:solidFill>
                  <a:schemeClr val="tx2">
                    <a:lumMod val="85000"/>
                    <a:lumOff val="15000"/>
                  </a:schemeClr>
                </a:solidFill>
                <a:latin typeface="HGP創英角ｺﾞｼｯｸUB" panose="020B0900000000000000" pitchFamily="50" charset="-128"/>
                <a:ea typeface="HGP創英角ｺﾞｼｯｸUB" panose="020B0900000000000000" pitchFamily="50" charset="-128"/>
              </a:rPr>
              <a:t>　海　岸　</a:t>
            </a:r>
            <a:r>
              <a:rPr lang="ja-JP" altLang="en-US" sz="4800" u="none" dirty="0" smtClean="0">
                <a:solidFill>
                  <a:schemeClr val="tx2">
                    <a:lumMod val="85000"/>
                    <a:lumOff val="15000"/>
                  </a:schemeClr>
                </a:solidFill>
                <a:latin typeface="HGP創英角ｺﾞｼｯｸUB" panose="020B0900000000000000" pitchFamily="50" charset="-128"/>
                <a:ea typeface="HGP創英角ｺﾞｼｯｸUB" panose="020B0900000000000000" pitchFamily="50" charset="-128"/>
              </a:rPr>
              <a:t>工事</a:t>
            </a:r>
            <a:endParaRPr lang="ja-JP" altLang="en-US" sz="4000" u="none" dirty="0" smtClean="0">
              <a:solidFill>
                <a:schemeClr val="tx2">
                  <a:lumMod val="85000"/>
                  <a:lumOff val="15000"/>
                </a:schemeClr>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35040893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800" y="1905000"/>
            <a:ext cx="6008534" cy="4500000"/>
          </a:xfrm>
          <a:prstGeom prst="rect">
            <a:avLst/>
          </a:prstGeom>
          <a:ln>
            <a:solidFill>
              <a:schemeClr val="tx1"/>
            </a:solidFill>
          </a:ln>
        </p:spPr>
      </p:pic>
      <p:sp>
        <p:nvSpPr>
          <p:cNvPr id="5" name="AutoShape 26"/>
          <p:cNvSpPr>
            <a:spLocks noChangeArrowheads="1"/>
          </p:cNvSpPr>
          <p:nvPr/>
        </p:nvSpPr>
        <p:spPr bwMode="auto">
          <a:xfrm rot="5400000">
            <a:off x="644963" y="460547"/>
            <a:ext cx="533400" cy="462673"/>
          </a:xfrm>
          <a:prstGeom prst="triangle">
            <a:avLst>
              <a:gd name="adj" fmla="val 50000"/>
            </a:avLst>
          </a:prstGeom>
          <a:solidFill>
            <a:schemeClr val="tx2">
              <a:lumMod val="85000"/>
              <a:lumOff val="15000"/>
            </a:schemeClr>
          </a:solidFill>
          <a:ln>
            <a:noFill/>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defRPr/>
            </a:pPr>
            <a:endParaRPr lang="ja-JP" altLang="en-US" sz="1800" smtClean="0">
              <a:ea typeface="MS UI Gothic" panose="020B0600070205080204" pitchFamily="50" charset="-128"/>
            </a:endParaRPr>
          </a:p>
        </p:txBody>
      </p:sp>
      <p:sp>
        <p:nvSpPr>
          <p:cNvPr id="7" name="Rectangle 25"/>
          <p:cNvSpPr>
            <a:spLocks noChangeArrowheads="1"/>
          </p:cNvSpPr>
          <p:nvPr/>
        </p:nvSpPr>
        <p:spPr bwMode="auto">
          <a:xfrm>
            <a:off x="2583893" y="1259148"/>
            <a:ext cx="449834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r>
              <a:rPr lang="ja-JP" altLang="en-US" sz="3600" b="1" u="none" dirty="0" smtClean="0">
                <a:solidFill>
                  <a:schemeClr val="tx2">
                    <a:lumMod val="85000"/>
                    <a:lumOff val="15000"/>
                  </a:schemeClr>
                </a:solidFill>
                <a:latin typeface="HGP創英角ｺﾞｼｯｸUB" panose="020B0900000000000000" pitchFamily="50" charset="-128"/>
                <a:ea typeface="HGP創英角ｺﾞｼｯｸUB" panose="020B0900000000000000" pitchFamily="50" charset="-128"/>
              </a:rPr>
              <a:t>消波ブロック据付状況</a:t>
            </a:r>
          </a:p>
        </p:txBody>
      </p:sp>
      <p:sp>
        <p:nvSpPr>
          <p:cNvPr id="8" name="Rectangle 3"/>
          <p:cNvSpPr>
            <a:spLocks noChangeArrowheads="1"/>
          </p:cNvSpPr>
          <p:nvPr/>
        </p:nvSpPr>
        <p:spPr bwMode="auto">
          <a:xfrm>
            <a:off x="1143000" y="151013"/>
            <a:ext cx="8642350" cy="101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buFontTx/>
              <a:buNone/>
              <a:defRPr/>
            </a:pPr>
            <a:r>
              <a:rPr lang="en-US" altLang="ja-JP" sz="4800" u="none" dirty="0">
                <a:solidFill>
                  <a:schemeClr val="tx2">
                    <a:lumMod val="85000"/>
                    <a:lumOff val="15000"/>
                  </a:schemeClr>
                </a:solidFill>
                <a:latin typeface="HGP創英角ｺﾞｼｯｸUB" panose="020B0900000000000000" pitchFamily="50" charset="-128"/>
                <a:ea typeface="HGP創英角ｺﾞｼｯｸUB" panose="020B0900000000000000" pitchFamily="50" charset="-128"/>
              </a:rPr>
              <a:t>3</a:t>
            </a:r>
            <a:r>
              <a:rPr lang="en-US" altLang="ja-JP" sz="4800" u="none" dirty="0" smtClean="0">
                <a:solidFill>
                  <a:schemeClr val="tx2">
                    <a:lumMod val="85000"/>
                    <a:lumOff val="15000"/>
                  </a:schemeClr>
                </a:solidFill>
                <a:latin typeface="HGP創英角ｺﾞｼｯｸUB" panose="020B0900000000000000" pitchFamily="50" charset="-128"/>
                <a:ea typeface="HGP創英角ｺﾞｼｯｸUB" panose="020B0900000000000000" pitchFamily="50" charset="-128"/>
              </a:rPr>
              <a:t>.</a:t>
            </a:r>
            <a:r>
              <a:rPr lang="ja-JP" altLang="en-US" sz="6000" u="none" dirty="0" smtClean="0">
                <a:solidFill>
                  <a:schemeClr val="tx2">
                    <a:lumMod val="85000"/>
                    <a:lumOff val="15000"/>
                  </a:schemeClr>
                </a:solidFill>
                <a:latin typeface="HGP創英角ｺﾞｼｯｸUB" panose="020B0900000000000000" pitchFamily="50" charset="-128"/>
                <a:ea typeface="HGP創英角ｺﾞｼｯｸUB" panose="020B0900000000000000" pitchFamily="50" charset="-128"/>
              </a:rPr>
              <a:t>　海　岸　</a:t>
            </a:r>
            <a:r>
              <a:rPr lang="ja-JP" altLang="en-US" sz="4800" u="none" dirty="0" smtClean="0">
                <a:solidFill>
                  <a:schemeClr val="tx2">
                    <a:lumMod val="85000"/>
                    <a:lumOff val="15000"/>
                  </a:schemeClr>
                </a:solidFill>
                <a:latin typeface="HGP創英角ｺﾞｼｯｸUB" panose="020B0900000000000000" pitchFamily="50" charset="-128"/>
                <a:ea typeface="HGP創英角ｺﾞｼｯｸUB" panose="020B0900000000000000" pitchFamily="50" charset="-128"/>
              </a:rPr>
              <a:t>工事</a:t>
            </a:r>
            <a:endParaRPr lang="ja-JP" altLang="en-US" sz="4000" u="none" dirty="0" smtClean="0">
              <a:solidFill>
                <a:schemeClr val="tx2">
                  <a:lumMod val="85000"/>
                  <a:lumOff val="15000"/>
                </a:schemeClr>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13250871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3" cstate="print">
            <a:extLst>
              <a:ext uri="{28A0092B-C50C-407E-A947-70E740481C1C}">
                <a14:useLocalDpi xmlns:a14="http://schemas.microsoft.com/office/drawing/2010/main" val="0"/>
              </a:ext>
            </a:extLst>
          </a:blip>
          <a:srcRect l="14167" t="8750" r="18333" b="17500"/>
          <a:stretch/>
        </p:blipFill>
        <p:spPr>
          <a:xfrm>
            <a:off x="1556210" y="1905000"/>
            <a:ext cx="6177967" cy="4500000"/>
          </a:xfrm>
          <a:prstGeom prst="rect">
            <a:avLst/>
          </a:prstGeom>
          <a:ln>
            <a:solidFill>
              <a:schemeClr val="tx1"/>
            </a:solidFill>
          </a:ln>
        </p:spPr>
      </p:pic>
      <p:sp>
        <p:nvSpPr>
          <p:cNvPr id="5" name="AutoShape 26"/>
          <p:cNvSpPr>
            <a:spLocks noChangeArrowheads="1"/>
          </p:cNvSpPr>
          <p:nvPr/>
        </p:nvSpPr>
        <p:spPr bwMode="auto">
          <a:xfrm rot="5400000">
            <a:off x="644963" y="460547"/>
            <a:ext cx="533400" cy="462673"/>
          </a:xfrm>
          <a:prstGeom prst="triangle">
            <a:avLst>
              <a:gd name="adj" fmla="val 50000"/>
            </a:avLst>
          </a:prstGeom>
          <a:solidFill>
            <a:schemeClr val="tx2">
              <a:lumMod val="85000"/>
              <a:lumOff val="15000"/>
            </a:schemeClr>
          </a:solidFill>
          <a:ln>
            <a:noFill/>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defRPr/>
            </a:pPr>
            <a:endParaRPr lang="ja-JP" altLang="en-US" sz="1800" smtClean="0">
              <a:ea typeface="MS UI Gothic" panose="020B0600070205080204" pitchFamily="50" charset="-128"/>
            </a:endParaRPr>
          </a:p>
        </p:txBody>
      </p:sp>
      <p:sp>
        <p:nvSpPr>
          <p:cNvPr id="6" name="Rectangle 25"/>
          <p:cNvSpPr>
            <a:spLocks noChangeArrowheads="1"/>
          </p:cNvSpPr>
          <p:nvPr/>
        </p:nvSpPr>
        <p:spPr bwMode="auto">
          <a:xfrm>
            <a:off x="3627929" y="1126932"/>
            <a:ext cx="2034531" cy="646331"/>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r>
              <a:rPr lang="ja-JP" altLang="en-US" sz="3600" b="1" u="none" dirty="0" smtClean="0">
                <a:solidFill>
                  <a:schemeClr val="tx2">
                    <a:lumMod val="85000"/>
                    <a:lumOff val="15000"/>
                  </a:schemeClr>
                </a:solidFill>
                <a:latin typeface="HGP創英角ｺﾞｼｯｸUB" panose="020B0900000000000000" pitchFamily="50" charset="-128"/>
                <a:ea typeface="HGP創英角ｺﾞｼｯｸUB" panose="020B0900000000000000" pitchFamily="50" charset="-128"/>
              </a:rPr>
              <a:t>　完　成　</a:t>
            </a:r>
          </a:p>
        </p:txBody>
      </p:sp>
      <p:sp>
        <p:nvSpPr>
          <p:cNvPr id="9" name="Rectangle 3"/>
          <p:cNvSpPr>
            <a:spLocks noChangeArrowheads="1"/>
          </p:cNvSpPr>
          <p:nvPr/>
        </p:nvSpPr>
        <p:spPr bwMode="auto">
          <a:xfrm>
            <a:off x="1143000" y="151013"/>
            <a:ext cx="8642350" cy="101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buFontTx/>
              <a:buNone/>
              <a:defRPr/>
            </a:pPr>
            <a:r>
              <a:rPr lang="en-US" altLang="ja-JP" sz="4800" u="none" dirty="0">
                <a:solidFill>
                  <a:schemeClr val="tx2">
                    <a:lumMod val="85000"/>
                    <a:lumOff val="15000"/>
                  </a:schemeClr>
                </a:solidFill>
                <a:latin typeface="HGP創英角ｺﾞｼｯｸUB" panose="020B0900000000000000" pitchFamily="50" charset="-128"/>
                <a:ea typeface="HGP創英角ｺﾞｼｯｸUB" panose="020B0900000000000000" pitchFamily="50" charset="-128"/>
              </a:rPr>
              <a:t>3</a:t>
            </a:r>
            <a:r>
              <a:rPr lang="en-US" altLang="ja-JP" sz="4800" u="none" dirty="0" smtClean="0">
                <a:solidFill>
                  <a:schemeClr val="tx2">
                    <a:lumMod val="85000"/>
                    <a:lumOff val="15000"/>
                  </a:schemeClr>
                </a:solidFill>
                <a:latin typeface="HGP創英角ｺﾞｼｯｸUB" panose="020B0900000000000000" pitchFamily="50" charset="-128"/>
                <a:ea typeface="HGP創英角ｺﾞｼｯｸUB" panose="020B0900000000000000" pitchFamily="50" charset="-128"/>
              </a:rPr>
              <a:t>.</a:t>
            </a:r>
            <a:r>
              <a:rPr lang="ja-JP" altLang="en-US" sz="6000" u="none" dirty="0" smtClean="0">
                <a:solidFill>
                  <a:schemeClr val="tx2">
                    <a:lumMod val="85000"/>
                    <a:lumOff val="15000"/>
                  </a:schemeClr>
                </a:solidFill>
                <a:latin typeface="HGP創英角ｺﾞｼｯｸUB" panose="020B0900000000000000" pitchFamily="50" charset="-128"/>
                <a:ea typeface="HGP創英角ｺﾞｼｯｸUB" panose="020B0900000000000000" pitchFamily="50" charset="-128"/>
              </a:rPr>
              <a:t>　海　岸　</a:t>
            </a:r>
            <a:r>
              <a:rPr lang="ja-JP" altLang="en-US" sz="4800" u="none" dirty="0" smtClean="0">
                <a:solidFill>
                  <a:schemeClr val="tx2">
                    <a:lumMod val="85000"/>
                    <a:lumOff val="15000"/>
                  </a:schemeClr>
                </a:solidFill>
                <a:latin typeface="HGP創英角ｺﾞｼｯｸUB" panose="020B0900000000000000" pitchFamily="50" charset="-128"/>
                <a:ea typeface="HGP創英角ｺﾞｼｯｸUB" panose="020B0900000000000000" pitchFamily="50" charset="-128"/>
              </a:rPr>
              <a:t>工事</a:t>
            </a:r>
            <a:endParaRPr lang="ja-JP" altLang="en-US" sz="4000" u="none" dirty="0" smtClean="0">
              <a:solidFill>
                <a:schemeClr val="tx2">
                  <a:lumMod val="85000"/>
                  <a:lumOff val="15000"/>
                </a:schemeClr>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29160702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911663" y="1200676"/>
            <a:ext cx="8642350" cy="101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buFontTx/>
              <a:buNone/>
              <a:defRPr/>
            </a:pPr>
            <a:r>
              <a:rPr lang="ja-JP" altLang="en-US" sz="4800" u="none" dirty="0" smtClean="0">
                <a:solidFill>
                  <a:schemeClr val="tx2">
                    <a:lumMod val="85000"/>
                    <a:lumOff val="15000"/>
                  </a:schemeClr>
                </a:solidFill>
                <a:latin typeface="HGP創英角ｺﾞｼｯｸUB" panose="020B0900000000000000" pitchFamily="50" charset="-128"/>
                <a:ea typeface="HGP創英角ｺﾞｼｯｸUB" panose="020B0900000000000000" pitchFamily="50" charset="-128"/>
              </a:rPr>
              <a:t>・地域・社会貢献ができる</a:t>
            </a:r>
            <a:endParaRPr lang="ja-JP" altLang="en-US" sz="4800" u="none" dirty="0" smtClean="0">
              <a:solidFill>
                <a:schemeClr val="tx2">
                  <a:lumMod val="85000"/>
                  <a:lumOff val="15000"/>
                </a:schemeClr>
              </a:solidFill>
              <a:latin typeface="HGP創英角ｺﾞｼｯｸUB" panose="020B0900000000000000" pitchFamily="50" charset="-128"/>
              <a:ea typeface="HGP創英角ｺﾞｼｯｸUB" panose="020B0900000000000000" pitchFamily="50" charset="-128"/>
            </a:endParaRPr>
          </a:p>
        </p:txBody>
      </p:sp>
      <p:sp>
        <p:nvSpPr>
          <p:cNvPr id="3" name="AutoShape 26"/>
          <p:cNvSpPr>
            <a:spLocks noChangeArrowheads="1"/>
          </p:cNvSpPr>
          <p:nvPr/>
        </p:nvSpPr>
        <p:spPr bwMode="auto">
          <a:xfrm rot="5400000">
            <a:off x="644963" y="460547"/>
            <a:ext cx="533400" cy="462673"/>
          </a:xfrm>
          <a:prstGeom prst="triangle">
            <a:avLst>
              <a:gd name="adj" fmla="val 50000"/>
            </a:avLst>
          </a:prstGeom>
          <a:solidFill>
            <a:schemeClr val="tx2">
              <a:lumMod val="85000"/>
              <a:lumOff val="15000"/>
            </a:schemeClr>
          </a:solidFill>
          <a:ln>
            <a:noFill/>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defRPr/>
            </a:pPr>
            <a:endParaRPr lang="ja-JP" altLang="en-US" sz="1800" smtClean="0">
              <a:ea typeface="MS UI Gothic" panose="020B0600070205080204" pitchFamily="50" charset="-128"/>
            </a:endParaRPr>
          </a:p>
        </p:txBody>
      </p:sp>
      <p:sp>
        <p:nvSpPr>
          <p:cNvPr id="4" name="Rectangle 3"/>
          <p:cNvSpPr>
            <a:spLocks noChangeArrowheads="1"/>
          </p:cNvSpPr>
          <p:nvPr/>
        </p:nvSpPr>
        <p:spPr bwMode="auto">
          <a:xfrm>
            <a:off x="1295400" y="183089"/>
            <a:ext cx="8642350" cy="101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buFontTx/>
              <a:buNone/>
              <a:defRPr/>
            </a:pPr>
            <a:r>
              <a:rPr lang="ja-JP" altLang="en-US" sz="6000" u="none" dirty="0" smtClean="0">
                <a:solidFill>
                  <a:schemeClr val="tx2">
                    <a:lumMod val="85000"/>
                    <a:lumOff val="15000"/>
                  </a:schemeClr>
                </a:solidFill>
                <a:latin typeface="HGP創英角ｺﾞｼｯｸUB" panose="020B0900000000000000" pitchFamily="50" charset="-128"/>
                <a:ea typeface="HGP創英角ｺﾞｼｯｸUB" panose="020B0900000000000000" pitchFamily="50" charset="-128"/>
              </a:rPr>
              <a:t>建設業の魅力とは？</a:t>
            </a:r>
          </a:p>
        </p:txBody>
      </p:sp>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9035" y="2218263"/>
            <a:ext cx="7300153" cy="4106337"/>
          </a:xfrm>
          <a:prstGeom prst="rect">
            <a:avLst/>
          </a:prstGeom>
          <a:ln>
            <a:solidFill>
              <a:schemeClr val="tx1"/>
            </a:solidFill>
          </a:ln>
        </p:spPr>
      </p:pic>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9035" y="2237765"/>
            <a:ext cx="7321127" cy="4118134"/>
          </a:xfrm>
          <a:prstGeom prst="rect">
            <a:avLst/>
          </a:prstGeom>
          <a:ln>
            <a:solidFill>
              <a:schemeClr val="tx1"/>
            </a:solidFill>
          </a:ln>
        </p:spPr>
      </p:pic>
    </p:spTree>
    <p:extLst>
      <p:ext uri="{BB962C8B-B14F-4D97-AF65-F5344CB8AC3E}">
        <p14:creationId xmlns:p14="http://schemas.microsoft.com/office/powerpoint/2010/main" val="1968597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6"/>
                                        </p:tgtEl>
                                      </p:cBhvr>
                                    </p:animEffect>
                                    <p:set>
                                      <p:cBhvr>
                                        <p:cTn id="7" dur="1" fill="hold">
                                          <p:stCondLst>
                                            <p:cond delay="999"/>
                                          </p:stCondLst>
                                        </p:cTn>
                                        <p:tgtEl>
                                          <p:spTgt spid="6"/>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1295400" y="183089"/>
            <a:ext cx="8642350" cy="101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buFontTx/>
              <a:buNone/>
              <a:defRPr/>
            </a:pPr>
            <a:r>
              <a:rPr lang="ja-JP" altLang="en-US" sz="6000" u="none" dirty="0" smtClean="0">
                <a:solidFill>
                  <a:schemeClr val="tx2">
                    <a:lumMod val="85000"/>
                    <a:lumOff val="15000"/>
                  </a:schemeClr>
                </a:solidFill>
                <a:latin typeface="HGP創英角ｺﾞｼｯｸUB" panose="020B0900000000000000" pitchFamily="50" charset="-128"/>
                <a:ea typeface="HGP創英角ｺﾞｼｯｸUB" panose="020B0900000000000000" pitchFamily="50" charset="-128"/>
              </a:rPr>
              <a:t>建設業の魅力とは？</a:t>
            </a:r>
          </a:p>
        </p:txBody>
      </p:sp>
      <p:sp>
        <p:nvSpPr>
          <p:cNvPr id="4" name="AutoShape 26"/>
          <p:cNvSpPr>
            <a:spLocks noChangeArrowheads="1"/>
          </p:cNvSpPr>
          <p:nvPr/>
        </p:nvSpPr>
        <p:spPr bwMode="auto">
          <a:xfrm rot="5400000">
            <a:off x="644963" y="460547"/>
            <a:ext cx="533400" cy="462673"/>
          </a:xfrm>
          <a:prstGeom prst="triangle">
            <a:avLst>
              <a:gd name="adj" fmla="val 50000"/>
            </a:avLst>
          </a:prstGeom>
          <a:solidFill>
            <a:schemeClr val="tx2">
              <a:lumMod val="85000"/>
              <a:lumOff val="15000"/>
            </a:schemeClr>
          </a:solidFill>
          <a:ln>
            <a:noFill/>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defRPr/>
            </a:pPr>
            <a:endParaRPr lang="ja-JP" altLang="en-US" sz="1800" smtClean="0">
              <a:ea typeface="MS UI Gothic" panose="020B0600070205080204" pitchFamily="50" charset="-128"/>
            </a:endParaRPr>
          </a:p>
        </p:txBody>
      </p:sp>
      <p:sp>
        <p:nvSpPr>
          <p:cNvPr id="2" name="Rectangle 3"/>
          <p:cNvSpPr>
            <a:spLocks noChangeArrowheads="1"/>
          </p:cNvSpPr>
          <p:nvPr/>
        </p:nvSpPr>
        <p:spPr bwMode="auto">
          <a:xfrm>
            <a:off x="911663" y="1200676"/>
            <a:ext cx="8642350" cy="101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buFontTx/>
              <a:buNone/>
              <a:defRPr/>
            </a:pPr>
            <a:r>
              <a:rPr lang="ja-JP" altLang="en-US" sz="4800" u="none" dirty="0" smtClean="0">
                <a:solidFill>
                  <a:schemeClr val="tx2">
                    <a:lumMod val="85000"/>
                    <a:lumOff val="15000"/>
                  </a:schemeClr>
                </a:solidFill>
                <a:latin typeface="HGP創英角ｺﾞｼｯｸUB" panose="020B0900000000000000" pitchFamily="50" charset="-128"/>
                <a:ea typeface="HGP創英角ｺﾞｼｯｸUB" panose="020B0900000000000000" pitchFamily="50" charset="-128"/>
              </a:rPr>
              <a:t>・後世に残る仕事</a:t>
            </a:r>
            <a:endParaRPr lang="ja-JP" altLang="en-US" sz="4800" u="none" dirty="0" smtClean="0">
              <a:solidFill>
                <a:schemeClr val="tx2">
                  <a:lumMod val="85000"/>
                  <a:lumOff val="15000"/>
                </a:schemeClr>
              </a:solidFill>
              <a:latin typeface="HGP創英角ｺﾞｼｯｸUB" panose="020B0900000000000000" pitchFamily="50" charset="-128"/>
              <a:ea typeface="HGP創英角ｺﾞｼｯｸUB" panose="020B0900000000000000" pitchFamily="50" charset="-128"/>
            </a:endParaRPr>
          </a:p>
        </p:txBody>
      </p:sp>
      <p:pic>
        <p:nvPicPr>
          <p:cNvPr id="5" name="図 4"/>
          <p:cNvPicPr>
            <a:picLocks noChangeAspect="1"/>
          </p:cNvPicPr>
          <p:nvPr/>
        </p:nvPicPr>
        <p:blipFill rotWithShape="1">
          <a:blip r:embed="rId3" cstate="print">
            <a:extLst>
              <a:ext uri="{28A0092B-C50C-407E-A947-70E740481C1C}">
                <a14:useLocalDpi xmlns:a14="http://schemas.microsoft.com/office/drawing/2010/main" val="0"/>
              </a:ext>
            </a:extLst>
          </a:blip>
          <a:srcRect l="2850" t="3333" r="2850" b="5556"/>
          <a:stretch/>
        </p:blipFill>
        <p:spPr>
          <a:xfrm>
            <a:off x="680326" y="1165116"/>
            <a:ext cx="3749214" cy="5123924"/>
          </a:xfrm>
          <a:prstGeom prst="rect">
            <a:avLst/>
          </a:prstGeom>
          <a:ln>
            <a:solidFill>
              <a:schemeClr val="tx1"/>
            </a:solidFill>
          </a:ln>
        </p:spPr>
      </p:pic>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9540" y="2475890"/>
            <a:ext cx="4372673" cy="3279505"/>
          </a:xfrm>
          <a:prstGeom prst="rect">
            <a:avLst/>
          </a:prstGeom>
          <a:ln>
            <a:solidFill>
              <a:schemeClr val="tx1"/>
            </a:solidFill>
          </a:ln>
        </p:spPr>
      </p:pic>
    </p:spTree>
    <p:extLst>
      <p:ext uri="{BB962C8B-B14F-4D97-AF65-F5344CB8AC3E}">
        <p14:creationId xmlns:p14="http://schemas.microsoft.com/office/powerpoint/2010/main" val="2304889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par>
                                <p:cTn id="11" presetID="10" presetClass="exit" presetSubtype="0" fill="hold" grpId="0" nodeType="withEffect">
                                  <p:stCondLst>
                                    <p:cond delay="0"/>
                                  </p:stCondLst>
                                  <p:childTnLst>
                                    <p:animEffect transition="out" filter="fade">
                                      <p:cBhvr>
                                        <p:cTn id="12" dur="500"/>
                                        <p:tgtEl>
                                          <p:spTgt spid="2"/>
                                        </p:tgtEl>
                                      </p:cBhvr>
                                    </p:animEffect>
                                    <p:set>
                                      <p:cBhvr>
                                        <p:cTn id="13"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5"/>
          <p:cNvSpPr>
            <a:spLocks noChangeArrowheads="1"/>
          </p:cNvSpPr>
          <p:nvPr/>
        </p:nvSpPr>
        <p:spPr bwMode="auto">
          <a:xfrm>
            <a:off x="1143000" y="178098"/>
            <a:ext cx="646202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r>
              <a:rPr lang="ja-JP" altLang="en-US" sz="5400" b="1" u="none" dirty="0" smtClean="0">
                <a:solidFill>
                  <a:schemeClr val="tx2">
                    <a:lumMod val="85000"/>
                    <a:lumOff val="15000"/>
                  </a:schemeClr>
                </a:solidFill>
                <a:latin typeface="HGP創英角ｺﾞｼｯｸUB" panose="020B0900000000000000" pitchFamily="50" charset="-128"/>
                <a:ea typeface="HGP創英角ｺﾞｼｯｸUB" panose="020B0900000000000000" pitchFamily="50" charset="-128"/>
              </a:rPr>
              <a:t>これまで関わった工事</a:t>
            </a:r>
          </a:p>
        </p:txBody>
      </p:sp>
      <p:sp>
        <p:nvSpPr>
          <p:cNvPr id="5123" name="AutoShape 26"/>
          <p:cNvSpPr>
            <a:spLocks noChangeArrowheads="1"/>
          </p:cNvSpPr>
          <p:nvPr/>
        </p:nvSpPr>
        <p:spPr bwMode="auto">
          <a:xfrm rot="5400000">
            <a:off x="615973" y="408427"/>
            <a:ext cx="533400" cy="462673"/>
          </a:xfrm>
          <a:prstGeom prst="triangle">
            <a:avLst>
              <a:gd name="adj" fmla="val 50000"/>
            </a:avLst>
          </a:prstGeom>
          <a:solidFill>
            <a:schemeClr val="tx2">
              <a:lumMod val="85000"/>
              <a:lumOff val="15000"/>
            </a:schemeClr>
          </a:solidFill>
          <a:ln>
            <a:noFill/>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defRPr/>
            </a:pPr>
            <a:endParaRPr lang="ja-JP" altLang="en-US" sz="1800" smtClean="0">
              <a:ea typeface="MS UI Gothic" panose="020B0600070205080204" pitchFamily="50" charset="-128"/>
            </a:endParaRPr>
          </a:p>
        </p:txBody>
      </p:sp>
      <p:sp>
        <p:nvSpPr>
          <p:cNvPr id="5126" name="Rectangle 3"/>
          <p:cNvSpPr>
            <a:spLocks noChangeArrowheads="1"/>
          </p:cNvSpPr>
          <p:nvPr/>
        </p:nvSpPr>
        <p:spPr bwMode="auto">
          <a:xfrm>
            <a:off x="1143000" y="3169755"/>
            <a:ext cx="8642350" cy="1019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buFontTx/>
              <a:buNone/>
              <a:defRPr/>
            </a:pPr>
            <a:r>
              <a:rPr lang="ja-JP" altLang="en-US" sz="4800" u="none" dirty="0" smtClean="0">
                <a:solidFill>
                  <a:schemeClr val="tx2">
                    <a:lumMod val="85000"/>
                    <a:lumOff val="15000"/>
                  </a:schemeClr>
                </a:solidFill>
                <a:latin typeface="HGP創英角ｺﾞｼｯｸUB" panose="020B0900000000000000" pitchFamily="50" charset="-128"/>
                <a:ea typeface="HGP創英角ｺﾞｼｯｸUB" panose="020B0900000000000000" pitchFamily="50" charset="-128"/>
              </a:rPr>
              <a:t>２</a:t>
            </a:r>
            <a:r>
              <a:rPr lang="en-US" altLang="ja-JP" sz="4800" u="none" dirty="0" smtClean="0">
                <a:solidFill>
                  <a:schemeClr val="tx2">
                    <a:lumMod val="85000"/>
                    <a:lumOff val="15000"/>
                  </a:schemeClr>
                </a:solidFill>
                <a:latin typeface="HGP創英角ｺﾞｼｯｸUB" panose="020B0900000000000000" pitchFamily="50" charset="-128"/>
                <a:ea typeface="HGP創英角ｺﾞｼｯｸUB" panose="020B0900000000000000" pitchFamily="50" charset="-128"/>
              </a:rPr>
              <a:t>.</a:t>
            </a:r>
            <a:r>
              <a:rPr lang="ja-JP" altLang="en-US" sz="6000" u="none" dirty="0" smtClean="0">
                <a:solidFill>
                  <a:schemeClr val="tx2">
                    <a:lumMod val="85000"/>
                    <a:lumOff val="15000"/>
                  </a:schemeClr>
                </a:solidFill>
                <a:latin typeface="HGP創英角ｺﾞｼｯｸUB" panose="020B0900000000000000" pitchFamily="50" charset="-128"/>
                <a:ea typeface="HGP創英角ｺﾞｼｯｸUB" panose="020B0900000000000000" pitchFamily="50" charset="-128"/>
              </a:rPr>
              <a:t>　道　路　</a:t>
            </a:r>
            <a:r>
              <a:rPr lang="ja-JP" altLang="en-US" sz="4800" u="none" dirty="0" smtClean="0">
                <a:solidFill>
                  <a:schemeClr val="tx2">
                    <a:lumMod val="85000"/>
                    <a:lumOff val="15000"/>
                  </a:schemeClr>
                </a:solidFill>
                <a:latin typeface="HGP創英角ｺﾞｼｯｸUB" panose="020B0900000000000000" pitchFamily="50" charset="-128"/>
                <a:ea typeface="HGP創英角ｺﾞｼｯｸUB" panose="020B0900000000000000" pitchFamily="50" charset="-128"/>
              </a:rPr>
              <a:t>工事</a:t>
            </a:r>
          </a:p>
        </p:txBody>
      </p:sp>
      <p:sp>
        <p:nvSpPr>
          <p:cNvPr id="7" name="Rectangle 3"/>
          <p:cNvSpPr>
            <a:spLocks noChangeArrowheads="1"/>
          </p:cNvSpPr>
          <p:nvPr/>
        </p:nvSpPr>
        <p:spPr bwMode="auto">
          <a:xfrm>
            <a:off x="1114010" y="4953000"/>
            <a:ext cx="8642350" cy="101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buFontTx/>
              <a:buNone/>
              <a:defRPr/>
            </a:pPr>
            <a:r>
              <a:rPr lang="ja-JP" altLang="en-US" sz="4800" u="none" dirty="0" smtClean="0">
                <a:solidFill>
                  <a:schemeClr val="tx2">
                    <a:lumMod val="85000"/>
                    <a:lumOff val="15000"/>
                  </a:schemeClr>
                </a:solidFill>
                <a:latin typeface="HGP創英角ｺﾞｼｯｸUB" panose="020B0900000000000000" pitchFamily="50" charset="-128"/>
                <a:ea typeface="HGP創英角ｺﾞｼｯｸUB" panose="020B0900000000000000" pitchFamily="50" charset="-128"/>
              </a:rPr>
              <a:t>３</a:t>
            </a:r>
            <a:r>
              <a:rPr lang="en-US" altLang="ja-JP" sz="4800" u="none" dirty="0" smtClean="0">
                <a:solidFill>
                  <a:schemeClr val="tx2">
                    <a:lumMod val="85000"/>
                    <a:lumOff val="15000"/>
                  </a:schemeClr>
                </a:solidFill>
                <a:latin typeface="HGP創英角ｺﾞｼｯｸUB" panose="020B0900000000000000" pitchFamily="50" charset="-128"/>
                <a:ea typeface="HGP創英角ｺﾞｼｯｸUB" panose="020B0900000000000000" pitchFamily="50" charset="-128"/>
              </a:rPr>
              <a:t>.</a:t>
            </a:r>
            <a:r>
              <a:rPr lang="ja-JP" altLang="en-US" sz="6000" u="none" dirty="0" smtClean="0">
                <a:solidFill>
                  <a:schemeClr val="tx2">
                    <a:lumMod val="85000"/>
                    <a:lumOff val="15000"/>
                  </a:schemeClr>
                </a:solidFill>
                <a:latin typeface="HGP創英角ｺﾞｼｯｸUB" panose="020B0900000000000000" pitchFamily="50" charset="-128"/>
                <a:ea typeface="HGP創英角ｺﾞｼｯｸUB" panose="020B0900000000000000" pitchFamily="50" charset="-128"/>
              </a:rPr>
              <a:t>　海　岸　</a:t>
            </a:r>
            <a:r>
              <a:rPr lang="ja-JP" altLang="en-US" sz="4800" u="none" dirty="0" smtClean="0">
                <a:solidFill>
                  <a:schemeClr val="tx2">
                    <a:lumMod val="85000"/>
                    <a:lumOff val="15000"/>
                  </a:schemeClr>
                </a:solidFill>
                <a:latin typeface="HGP創英角ｺﾞｼｯｸUB" panose="020B0900000000000000" pitchFamily="50" charset="-128"/>
                <a:ea typeface="HGP創英角ｺﾞｼｯｸUB" panose="020B0900000000000000" pitchFamily="50" charset="-128"/>
              </a:rPr>
              <a:t>工事</a:t>
            </a:r>
            <a:endParaRPr lang="ja-JP" altLang="en-US" sz="4000" u="none" dirty="0" smtClean="0">
              <a:solidFill>
                <a:schemeClr val="tx2">
                  <a:lumMod val="85000"/>
                  <a:lumOff val="15000"/>
                </a:schemeClr>
              </a:solidFill>
              <a:latin typeface="HGP創英角ｺﾞｼｯｸUB" panose="020B0900000000000000" pitchFamily="50" charset="-128"/>
              <a:ea typeface="HGP創英角ｺﾞｼｯｸUB" panose="020B0900000000000000" pitchFamily="50" charset="-128"/>
            </a:endParaRPr>
          </a:p>
        </p:txBody>
      </p:sp>
      <p:sp>
        <p:nvSpPr>
          <p:cNvPr id="8" name="Rectangle 3"/>
          <p:cNvSpPr>
            <a:spLocks noChangeArrowheads="1"/>
          </p:cNvSpPr>
          <p:nvPr/>
        </p:nvSpPr>
        <p:spPr bwMode="auto">
          <a:xfrm>
            <a:off x="1114010" y="1388822"/>
            <a:ext cx="8642350" cy="101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buFontTx/>
              <a:buNone/>
              <a:defRPr/>
            </a:pPr>
            <a:r>
              <a:rPr lang="ja-JP" altLang="en-US" sz="4800" u="none" dirty="0">
                <a:solidFill>
                  <a:schemeClr val="tx2">
                    <a:lumMod val="85000"/>
                    <a:lumOff val="15000"/>
                  </a:schemeClr>
                </a:solidFill>
                <a:latin typeface="HGP創英角ｺﾞｼｯｸUB" panose="020B0900000000000000" pitchFamily="50" charset="-128"/>
                <a:ea typeface="HGP創英角ｺﾞｼｯｸUB" panose="020B0900000000000000" pitchFamily="50" charset="-128"/>
              </a:rPr>
              <a:t>１</a:t>
            </a:r>
            <a:r>
              <a:rPr lang="en-US" altLang="ja-JP" sz="4800" u="none" dirty="0" smtClean="0">
                <a:solidFill>
                  <a:schemeClr val="tx2">
                    <a:lumMod val="85000"/>
                    <a:lumOff val="15000"/>
                  </a:schemeClr>
                </a:solidFill>
                <a:latin typeface="HGP創英角ｺﾞｼｯｸUB" panose="020B0900000000000000" pitchFamily="50" charset="-128"/>
                <a:ea typeface="HGP創英角ｺﾞｼｯｸUB" panose="020B0900000000000000" pitchFamily="50" charset="-128"/>
              </a:rPr>
              <a:t>.</a:t>
            </a:r>
            <a:r>
              <a:rPr lang="ja-JP" altLang="en-US" sz="6000" u="none" dirty="0" smtClean="0">
                <a:solidFill>
                  <a:schemeClr val="tx2">
                    <a:lumMod val="85000"/>
                    <a:lumOff val="15000"/>
                  </a:schemeClr>
                </a:solidFill>
                <a:latin typeface="HGP創英角ｺﾞｼｯｸUB" panose="020B0900000000000000" pitchFamily="50" charset="-128"/>
                <a:ea typeface="HGP創英角ｺﾞｼｯｸUB" panose="020B0900000000000000" pitchFamily="50" charset="-128"/>
              </a:rPr>
              <a:t>　治　山　</a:t>
            </a:r>
            <a:r>
              <a:rPr lang="ja-JP" altLang="en-US" sz="4800" u="none" dirty="0" smtClean="0">
                <a:solidFill>
                  <a:schemeClr val="tx2">
                    <a:lumMod val="85000"/>
                    <a:lumOff val="15000"/>
                  </a:schemeClr>
                </a:solidFill>
                <a:latin typeface="HGP創英角ｺﾞｼｯｸUB" panose="020B0900000000000000" pitchFamily="50" charset="-128"/>
                <a:ea typeface="HGP創英角ｺﾞｼｯｸUB" panose="020B0900000000000000" pitchFamily="50" charset="-128"/>
              </a:rPr>
              <a:t>工事</a:t>
            </a:r>
            <a:endParaRPr lang="ja-JP" altLang="en-US" sz="4000" u="none" dirty="0" smtClean="0">
              <a:solidFill>
                <a:schemeClr val="tx2">
                  <a:lumMod val="85000"/>
                  <a:lumOff val="15000"/>
                </a:schemeClr>
              </a:solidFill>
              <a:latin typeface="HGP創英角ｺﾞｼｯｸUB" panose="020B0900000000000000" pitchFamily="50" charset="-128"/>
              <a:ea typeface="HGP創英角ｺﾞｼｯｸUB" panose="020B0900000000000000" pitchFamily="50" charset="-128"/>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5"/>
          <p:cNvSpPr>
            <a:spLocks noChangeArrowheads="1"/>
          </p:cNvSpPr>
          <p:nvPr/>
        </p:nvSpPr>
        <p:spPr bwMode="auto">
          <a:xfrm>
            <a:off x="1295400" y="131931"/>
            <a:ext cx="5179623"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r>
              <a:rPr lang="en-US" altLang="ja-JP" sz="6000" b="1" u="none" dirty="0" smtClean="0">
                <a:solidFill>
                  <a:schemeClr val="tx2">
                    <a:lumMod val="85000"/>
                    <a:lumOff val="15000"/>
                  </a:schemeClr>
                </a:solidFill>
                <a:latin typeface="HGP創英角ｺﾞｼｯｸUB" panose="020B0900000000000000" pitchFamily="50" charset="-128"/>
                <a:ea typeface="HGP創英角ｺﾞｼｯｸUB" panose="020B0900000000000000" pitchFamily="50" charset="-128"/>
              </a:rPr>
              <a:t>1.</a:t>
            </a:r>
            <a:r>
              <a:rPr lang="ja-JP" altLang="en-US" sz="6000" b="1" u="none" dirty="0" smtClean="0">
                <a:solidFill>
                  <a:schemeClr val="tx2">
                    <a:lumMod val="85000"/>
                    <a:lumOff val="15000"/>
                  </a:schemeClr>
                </a:solidFill>
                <a:latin typeface="HGP創英角ｺﾞｼｯｸUB" panose="020B0900000000000000" pitchFamily="50" charset="-128"/>
                <a:ea typeface="HGP創英角ｺﾞｼｯｸUB" panose="020B0900000000000000" pitchFamily="50" charset="-128"/>
              </a:rPr>
              <a:t>　治　山　</a:t>
            </a:r>
            <a:r>
              <a:rPr lang="ja-JP" altLang="en-US" sz="4800" b="1" u="none" dirty="0" smtClean="0">
                <a:solidFill>
                  <a:schemeClr val="tx2">
                    <a:lumMod val="85000"/>
                    <a:lumOff val="15000"/>
                  </a:schemeClr>
                </a:solidFill>
                <a:latin typeface="HGP創英角ｺﾞｼｯｸUB" panose="020B0900000000000000" pitchFamily="50" charset="-128"/>
                <a:ea typeface="HGP創英角ｺﾞｼｯｸUB" panose="020B0900000000000000" pitchFamily="50" charset="-128"/>
              </a:rPr>
              <a:t>工事</a:t>
            </a:r>
          </a:p>
        </p:txBody>
      </p:sp>
      <p:sp>
        <p:nvSpPr>
          <p:cNvPr id="5123" name="AutoShape 26"/>
          <p:cNvSpPr>
            <a:spLocks noChangeArrowheads="1"/>
          </p:cNvSpPr>
          <p:nvPr/>
        </p:nvSpPr>
        <p:spPr bwMode="auto">
          <a:xfrm rot="5400000">
            <a:off x="644963" y="460547"/>
            <a:ext cx="533400" cy="462673"/>
          </a:xfrm>
          <a:prstGeom prst="triangle">
            <a:avLst>
              <a:gd name="adj" fmla="val 50000"/>
            </a:avLst>
          </a:prstGeom>
          <a:solidFill>
            <a:schemeClr val="tx2">
              <a:lumMod val="85000"/>
              <a:lumOff val="15000"/>
            </a:schemeClr>
          </a:solidFill>
          <a:ln>
            <a:noFill/>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defRPr/>
            </a:pPr>
            <a:endParaRPr lang="ja-JP" altLang="en-US" sz="1800" smtClean="0">
              <a:ea typeface="MS UI Gothic" panose="020B0600070205080204" pitchFamily="50" charset="-128"/>
            </a:endParaRPr>
          </a:p>
        </p:txBody>
      </p:sp>
      <p:sp>
        <p:nvSpPr>
          <p:cNvPr id="8" name="Rectangle 3"/>
          <p:cNvSpPr>
            <a:spLocks noChangeArrowheads="1"/>
          </p:cNvSpPr>
          <p:nvPr/>
        </p:nvSpPr>
        <p:spPr bwMode="auto">
          <a:xfrm>
            <a:off x="1178169" y="2995920"/>
            <a:ext cx="7502769" cy="1990293"/>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buFontTx/>
              <a:buNone/>
              <a:defRPr/>
            </a:pPr>
            <a:r>
              <a:rPr lang="ja-JP" altLang="en-US" sz="5400" u="none" dirty="0" smtClean="0">
                <a:solidFill>
                  <a:schemeClr val="tx2">
                    <a:lumMod val="85000"/>
                    <a:lumOff val="15000"/>
                  </a:schemeClr>
                </a:solidFill>
                <a:latin typeface="HGP創英角ｺﾞｼｯｸUB" panose="020B0900000000000000" pitchFamily="50" charset="-128"/>
                <a:ea typeface="HGP創英角ｺﾞｼｯｸUB" panose="020B0900000000000000" pitchFamily="50" charset="-128"/>
              </a:rPr>
              <a:t>樹木を保全した</a:t>
            </a:r>
            <a:endParaRPr lang="en-US" altLang="ja-JP" sz="5400" u="none" dirty="0" smtClean="0">
              <a:solidFill>
                <a:schemeClr val="tx2">
                  <a:lumMod val="85000"/>
                  <a:lumOff val="15000"/>
                </a:schemeClr>
              </a:solidFill>
              <a:latin typeface="HGP創英角ｺﾞｼｯｸUB" panose="020B0900000000000000" pitchFamily="50" charset="-128"/>
              <a:ea typeface="HGP創英角ｺﾞｼｯｸUB" panose="020B0900000000000000" pitchFamily="50" charset="-128"/>
            </a:endParaRPr>
          </a:p>
          <a:p>
            <a:pPr algn="r" eaLnBrk="1" hangingPunct="1">
              <a:buFontTx/>
              <a:buNone/>
              <a:defRPr/>
            </a:pPr>
            <a:r>
              <a:rPr lang="ja-JP" altLang="en-US" sz="5400" u="none" dirty="0" smtClean="0">
                <a:solidFill>
                  <a:schemeClr val="tx2">
                    <a:lumMod val="85000"/>
                    <a:lumOff val="15000"/>
                  </a:schemeClr>
                </a:solidFill>
                <a:latin typeface="HGP創英角ｺﾞｼｯｸUB" panose="020B0900000000000000" pitchFamily="50" charset="-128"/>
                <a:ea typeface="HGP創英角ｺﾞｼｯｸUB" panose="020B0900000000000000" pitchFamily="50" charset="-128"/>
              </a:rPr>
              <a:t>斜面安定工法</a:t>
            </a:r>
          </a:p>
        </p:txBody>
      </p:sp>
      <p:sp>
        <p:nvSpPr>
          <p:cNvPr id="7" name="Rectangle 3"/>
          <p:cNvSpPr>
            <a:spLocks noChangeArrowheads="1"/>
          </p:cNvSpPr>
          <p:nvPr/>
        </p:nvSpPr>
        <p:spPr bwMode="auto">
          <a:xfrm>
            <a:off x="1143000" y="1561807"/>
            <a:ext cx="8642350" cy="101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buFontTx/>
              <a:buNone/>
              <a:defRPr/>
            </a:pPr>
            <a:r>
              <a:rPr lang="ja-JP" altLang="en-US" sz="6000" b="1" u="none" dirty="0" smtClean="0">
                <a:solidFill>
                  <a:schemeClr val="tx2">
                    <a:lumMod val="85000"/>
                    <a:lumOff val="15000"/>
                  </a:schemeClr>
                </a:solidFill>
                <a:latin typeface="HGP創英角ｺﾞｼｯｸUB" panose="020B0900000000000000" pitchFamily="50" charset="-128"/>
                <a:ea typeface="HGP創英角ｺﾞｼｯｸUB" panose="020B0900000000000000" pitchFamily="50" charset="-128"/>
              </a:rPr>
              <a:t>「　ノンフレーム工法　」</a:t>
            </a:r>
          </a:p>
        </p:txBody>
      </p:sp>
      <p:sp>
        <p:nvSpPr>
          <p:cNvPr id="10" name="Rectangle 3"/>
          <p:cNvSpPr>
            <a:spLocks noChangeArrowheads="1"/>
          </p:cNvSpPr>
          <p:nvPr/>
        </p:nvSpPr>
        <p:spPr bwMode="auto">
          <a:xfrm>
            <a:off x="1114010" y="2339468"/>
            <a:ext cx="8642350" cy="101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buFontTx/>
              <a:buNone/>
              <a:defRPr/>
            </a:pPr>
            <a:endParaRPr lang="ja-JP" altLang="en-US" sz="4800" b="1" u="none" dirty="0" smtClean="0">
              <a:solidFill>
                <a:schemeClr val="tx2">
                  <a:lumMod val="85000"/>
                  <a:lumOff val="15000"/>
                </a:schemeClr>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3923087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3">
            <a:extLst>
              <a:ext uri="{28A0092B-C50C-407E-A947-70E740481C1C}">
                <a14:useLocalDpi xmlns:a14="http://schemas.microsoft.com/office/drawing/2010/main" val="0"/>
              </a:ext>
            </a:extLst>
          </a:blip>
          <a:srcRect b="9733"/>
          <a:stretch/>
        </p:blipFill>
        <p:spPr>
          <a:xfrm>
            <a:off x="1143000" y="2152624"/>
            <a:ext cx="6858000" cy="4191000"/>
          </a:xfrm>
          <a:prstGeom prst="rect">
            <a:avLst/>
          </a:prstGeom>
          <a:ln>
            <a:solidFill>
              <a:schemeClr val="tx1"/>
            </a:solidFill>
          </a:ln>
        </p:spPr>
      </p:pic>
      <p:sp>
        <p:nvSpPr>
          <p:cNvPr id="5" name="AutoShape 26"/>
          <p:cNvSpPr>
            <a:spLocks noChangeArrowheads="1"/>
          </p:cNvSpPr>
          <p:nvPr/>
        </p:nvSpPr>
        <p:spPr bwMode="auto">
          <a:xfrm rot="5400000">
            <a:off x="644963" y="460547"/>
            <a:ext cx="533400" cy="462673"/>
          </a:xfrm>
          <a:prstGeom prst="triangle">
            <a:avLst>
              <a:gd name="adj" fmla="val 50000"/>
            </a:avLst>
          </a:prstGeom>
          <a:solidFill>
            <a:schemeClr val="tx2">
              <a:lumMod val="85000"/>
              <a:lumOff val="15000"/>
            </a:schemeClr>
          </a:solidFill>
          <a:ln>
            <a:noFill/>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defRPr/>
            </a:pPr>
            <a:endParaRPr lang="ja-JP" altLang="en-US" sz="1800" smtClean="0">
              <a:ea typeface="MS UI Gothic" panose="020B0600070205080204" pitchFamily="50" charset="-128"/>
            </a:endParaRPr>
          </a:p>
        </p:txBody>
      </p:sp>
      <p:sp>
        <p:nvSpPr>
          <p:cNvPr id="7" name="Rectangle 25"/>
          <p:cNvSpPr>
            <a:spLocks noChangeArrowheads="1"/>
          </p:cNvSpPr>
          <p:nvPr/>
        </p:nvSpPr>
        <p:spPr bwMode="auto">
          <a:xfrm>
            <a:off x="1143000" y="1440548"/>
            <a:ext cx="278313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r>
              <a:rPr lang="ja-JP" altLang="en-US" sz="3600" b="1" dirty="0" smtClean="0">
                <a:solidFill>
                  <a:schemeClr val="tx2">
                    <a:lumMod val="85000"/>
                    <a:lumOff val="15000"/>
                  </a:schemeClr>
                </a:solidFill>
                <a:latin typeface="HGP創英角ｺﾞｼｯｸUB" panose="020B0900000000000000" pitchFamily="50" charset="-128"/>
                <a:ea typeface="HGP創英角ｺﾞｼｯｸUB" panose="020B0900000000000000" pitchFamily="50" charset="-128"/>
              </a:rPr>
              <a:t>　イメージ図　</a:t>
            </a:r>
          </a:p>
        </p:txBody>
      </p:sp>
      <p:sp>
        <p:nvSpPr>
          <p:cNvPr id="6" name="Rectangle 3"/>
          <p:cNvSpPr>
            <a:spLocks noChangeArrowheads="1"/>
          </p:cNvSpPr>
          <p:nvPr/>
        </p:nvSpPr>
        <p:spPr bwMode="auto">
          <a:xfrm>
            <a:off x="1143000" y="181979"/>
            <a:ext cx="8642350" cy="101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buFontTx/>
              <a:buNone/>
              <a:defRPr/>
            </a:pPr>
            <a:r>
              <a:rPr lang="ja-JP" altLang="en-US" sz="4800" u="none" dirty="0">
                <a:solidFill>
                  <a:schemeClr val="tx2">
                    <a:lumMod val="85000"/>
                    <a:lumOff val="15000"/>
                  </a:schemeClr>
                </a:solidFill>
                <a:latin typeface="HGP創英角ｺﾞｼｯｸUB" panose="020B0900000000000000" pitchFamily="50" charset="-128"/>
                <a:ea typeface="HGP創英角ｺﾞｼｯｸUB" panose="020B0900000000000000" pitchFamily="50" charset="-128"/>
              </a:rPr>
              <a:t>１</a:t>
            </a:r>
            <a:r>
              <a:rPr lang="en-US" altLang="ja-JP" sz="4800" u="none" dirty="0" smtClean="0">
                <a:solidFill>
                  <a:schemeClr val="tx2">
                    <a:lumMod val="85000"/>
                    <a:lumOff val="15000"/>
                  </a:schemeClr>
                </a:solidFill>
                <a:latin typeface="HGP創英角ｺﾞｼｯｸUB" panose="020B0900000000000000" pitchFamily="50" charset="-128"/>
                <a:ea typeface="HGP創英角ｺﾞｼｯｸUB" panose="020B0900000000000000" pitchFamily="50" charset="-128"/>
              </a:rPr>
              <a:t>.</a:t>
            </a:r>
            <a:r>
              <a:rPr lang="ja-JP" altLang="en-US" sz="6000" u="none" dirty="0" smtClean="0">
                <a:solidFill>
                  <a:schemeClr val="tx2">
                    <a:lumMod val="85000"/>
                    <a:lumOff val="15000"/>
                  </a:schemeClr>
                </a:solidFill>
                <a:latin typeface="HGP創英角ｺﾞｼｯｸUB" panose="020B0900000000000000" pitchFamily="50" charset="-128"/>
                <a:ea typeface="HGP創英角ｺﾞｼｯｸUB" panose="020B0900000000000000" pitchFamily="50" charset="-128"/>
              </a:rPr>
              <a:t>　治　山　</a:t>
            </a:r>
            <a:r>
              <a:rPr lang="ja-JP" altLang="en-US" sz="4800" u="none" dirty="0" smtClean="0">
                <a:solidFill>
                  <a:schemeClr val="tx2">
                    <a:lumMod val="85000"/>
                    <a:lumOff val="15000"/>
                  </a:schemeClr>
                </a:solidFill>
                <a:latin typeface="HGP創英角ｺﾞｼｯｸUB" panose="020B0900000000000000" pitchFamily="50" charset="-128"/>
                <a:ea typeface="HGP創英角ｺﾞｼｯｸUB" panose="020B0900000000000000" pitchFamily="50" charset="-128"/>
              </a:rPr>
              <a:t>工事</a:t>
            </a:r>
            <a:endParaRPr lang="ja-JP" altLang="en-US" sz="4000" u="none" dirty="0" smtClean="0">
              <a:solidFill>
                <a:schemeClr val="tx2">
                  <a:lumMod val="85000"/>
                  <a:lumOff val="15000"/>
                </a:schemeClr>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22476549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1447800"/>
            <a:ext cx="7285892" cy="4828967"/>
          </a:xfrm>
          <a:prstGeom prst="rect">
            <a:avLst/>
          </a:prstGeom>
          <a:ln>
            <a:solidFill>
              <a:schemeClr val="tx1"/>
            </a:solidFill>
          </a:ln>
        </p:spPr>
      </p:pic>
      <p:sp>
        <p:nvSpPr>
          <p:cNvPr id="4" name="AutoShape 26"/>
          <p:cNvSpPr>
            <a:spLocks noChangeArrowheads="1"/>
          </p:cNvSpPr>
          <p:nvPr/>
        </p:nvSpPr>
        <p:spPr bwMode="auto">
          <a:xfrm rot="5400000">
            <a:off x="644963" y="460547"/>
            <a:ext cx="533400" cy="462673"/>
          </a:xfrm>
          <a:prstGeom prst="triangle">
            <a:avLst>
              <a:gd name="adj" fmla="val 50000"/>
            </a:avLst>
          </a:prstGeom>
          <a:solidFill>
            <a:schemeClr val="tx2">
              <a:lumMod val="85000"/>
              <a:lumOff val="15000"/>
            </a:schemeClr>
          </a:solidFill>
          <a:ln>
            <a:noFill/>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defRPr/>
            </a:pPr>
            <a:endParaRPr lang="ja-JP" altLang="en-US" sz="1800" smtClean="0">
              <a:ea typeface="MS UI Gothic" panose="020B0600070205080204" pitchFamily="50" charset="-128"/>
            </a:endParaRPr>
          </a:p>
        </p:txBody>
      </p:sp>
      <p:sp>
        <p:nvSpPr>
          <p:cNvPr id="5" name="Rectangle 25"/>
          <p:cNvSpPr>
            <a:spLocks noChangeArrowheads="1"/>
          </p:cNvSpPr>
          <p:nvPr/>
        </p:nvSpPr>
        <p:spPr bwMode="auto">
          <a:xfrm>
            <a:off x="3705675" y="1447800"/>
            <a:ext cx="2034531" cy="646331"/>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r>
              <a:rPr lang="ja-JP" altLang="en-US" sz="3600" b="1" u="none" dirty="0" smtClean="0">
                <a:solidFill>
                  <a:schemeClr val="tx2">
                    <a:lumMod val="85000"/>
                    <a:lumOff val="15000"/>
                  </a:schemeClr>
                </a:solidFill>
                <a:latin typeface="HGP創英角ｺﾞｼｯｸUB" panose="020B0900000000000000" pitchFamily="50" charset="-128"/>
                <a:ea typeface="HGP創英角ｺﾞｼｯｸUB" panose="020B0900000000000000" pitchFamily="50" charset="-128"/>
              </a:rPr>
              <a:t>　完　成　</a:t>
            </a:r>
          </a:p>
        </p:txBody>
      </p:sp>
      <p:sp>
        <p:nvSpPr>
          <p:cNvPr id="6" name="Rectangle 3"/>
          <p:cNvSpPr>
            <a:spLocks noChangeArrowheads="1"/>
          </p:cNvSpPr>
          <p:nvPr/>
        </p:nvSpPr>
        <p:spPr bwMode="auto">
          <a:xfrm>
            <a:off x="1143000" y="183089"/>
            <a:ext cx="8642350" cy="101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buFontTx/>
              <a:buNone/>
              <a:defRPr/>
            </a:pPr>
            <a:r>
              <a:rPr lang="ja-JP" altLang="en-US" sz="4800" u="none" dirty="0">
                <a:solidFill>
                  <a:schemeClr val="tx2">
                    <a:lumMod val="85000"/>
                    <a:lumOff val="15000"/>
                  </a:schemeClr>
                </a:solidFill>
                <a:latin typeface="HGP創英角ｺﾞｼｯｸUB" panose="020B0900000000000000" pitchFamily="50" charset="-128"/>
                <a:ea typeface="HGP創英角ｺﾞｼｯｸUB" panose="020B0900000000000000" pitchFamily="50" charset="-128"/>
              </a:rPr>
              <a:t>１</a:t>
            </a:r>
            <a:r>
              <a:rPr lang="en-US" altLang="ja-JP" sz="4800" u="none" dirty="0" smtClean="0">
                <a:solidFill>
                  <a:schemeClr val="tx2">
                    <a:lumMod val="85000"/>
                    <a:lumOff val="15000"/>
                  </a:schemeClr>
                </a:solidFill>
                <a:latin typeface="HGP創英角ｺﾞｼｯｸUB" panose="020B0900000000000000" pitchFamily="50" charset="-128"/>
                <a:ea typeface="HGP創英角ｺﾞｼｯｸUB" panose="020B0900000000000000" pitchFamily="50" charset="-128"/>
              </a:rPr>
              <a:t>.</a:t>
            </a:r>
            <a:r>
              <a:rPr lang="ja-JP" altLang="en-US" sz="6000" u="none" dirty="0" smtClean="0">
                <a:solidFill>
                  <a:schemeClr val="tx2">
                    <a:lumMod val="85000"/>
                    <a:lumOff val="15000"/>
                  </a:schemeClr>
                </a:solidFill>
                <a:latin typeface="HGP創英角ｺﾞｼｯｸUB" panose="020B0900000000000000" pitchFamily="50" charset="-128"/>
                <a:ea typeface="HGP創英角ｺﾞｼｯｸUB" panose="020B0900000000000000" pitchFamily="50" charset="-128"/>
              </a:rPr>
              <a:t>　治　山　</a:t>
            </a:r>
            <a:r>
              <a:rPr lang="ja-JP" altLang="en-US" sz="4800" u="none" dirty="0" smtClean="0">
                <a:solidFill>
                  <a:schemeClr val="tx2">
                    <a:lumMod val="85000"/>
                    <a:lumOff val="15000"/>
                  </a:schemeClr>
                </a:solidFill>
                <a:latin typeface="HGP創英角ｺﾞｼｯｸUB" panose="020B0900000000000000" pitchFamily="50" charset="-128"/>
                <a:ea typeface="HGP創英角ｺﾞｼｯｸUB" panose="020B0900000000000000" pitchFamily="50" charset="-128"/>
              </a:rPr>
              <a:t>工事</a:t>
            </a:r>
            <a:endParaRPr lang="ja-JP" altLang="en-US" sz="4000" u="none" dirty="0" smtClean="0">
              <a:solidFill>
                <a:schemeClr val="tx2">
                  <a:lumMod val="85000"/>
                  <a:lumOff val="15000"/>
                </a:schemeClr>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21906649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3677" y="1295400"/>
            <a:ext cx="6781800" cy="5086350"/>
          </a:xfrm>
          <a:prstGeom prst="rect">
            <a:avLst/>
          </a:prstGeom>
          <a:ln>
            <a:solidFill>
              <a:schemeClr val="tx1"/>
            </a:solidFill>
          </a:ln>
        </p:spPr>
      </p:pic>
      <p:sp>
        <p:nvSpPr>
          <p:cNvPr id="4" name="AutoShape 26"/>
          <p:cNvSpPr>
            <a:spLocks noChangeArrowheads="1"/>
          </p:cNvSpPr>
          <p:nvPr/>
        </p:nvSpPr>
        <p:spPr bwMode="auto">
          <a:xfrm rot="5400000">
            <a:off x="644963" y="460547"/>
            <a:ext cx="533400" cy="462673"/>
          </a:xfrm>
          <a:prstGeom prst="triangle">
            <a:avLst>
              <a:gd name="adj" fmla="val 50000"/>
            </a:avLst>
          </a:prstGeom>
          <a:solidFill>
            <a:schemeClr val="tx2">
              <a:lumMod val="85000"/>
              <a:lumOff val="15000"/>
            </a:schemeClr>
          </a:solidFill>
          <a:ln>
            <a:noFill/>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defRPr/>
            </a:pPr>
            <a:endParaRPr lang="ja-JP" altLang="en-US" sz="1800" smtClean="0">
              <a:ea typeface="MS UI Gothic" panose="020B0600070205080204" pitchFamily="50" charset="-128"/>
            </a:endParaRPr>
          </a:p>
        </p:txBody>
      </p:sp>
      <p:sp>
        <p:nvSpPr>
          <p:cNvPr id="5" name="Rectangle 25"/>
          <p:cNvSpPr>
            <a:spLocks noChangeArrowheads="1"/>
          </p:cNvSpPr>
          <p:nvPr/>
        </p:nvSpPr>
        <p:spPr bwMode="auto">
          <a:xfrm>
            <a:off x="2590800" y="1295400"/>
            <a:ext cx="3849131" cy="584775"/>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r>
              <a:rPr lang="ja-JP" altLang="en-US" b="1" u="none" dirty="0" smtClean="0">
                <a:solidFill>
                  <a:schemeClr val="tx2">
                    <a:lumMod val="85000"/>
                    <a:lumOff val="15000"/>
                  </a:schemeClr>
                </a:solidFill>
                <a:latin typeface="HGP創英角ｺﾞｼｯｸUB" panose="020B0900000000000000" pitchFamily="50" charset="-128"/>
                <a:ea typeface="HGP創英角ｺﾞｼｯｸUB" panose="020B0900000000000000" pitchFamily="50" charset="-128"/>
              </a:rPr>
              <a:t>　完成から</a:t>
            </a:r>
            <a:r>
              <a:rPr lang="en-US" altLang="ja-JP" b="1" u="none" dirty="0" smtClean="0">
                <a:solidFill>
                  <a:schemeClr val="tx2">
                    <a:lumMod val="85000"/>
                    <a:lumOff val="15000"/>
                  </a:schemeClr>
                </a:solidFill>
                <a:latin typeface="HGP創英角ｺﾞｼｯｸUB" panose="020B0900000000000000" pitchFamily="50" charset="-128"/>
                <a:ea typeface="HGP創英角ｺﾞｼｯｸUB" panose="020B0900000000000000" pitchFamily="50" charset="-128"/>
              </a:rPr>
              <a:t>6</a:t>
            </a:r>
            <a:r>
              <a:rPr lang="ja-JP" altLang="en-US" b="1" u="none" dirty="0">
                <a:solidFill>
                  <a:schemeClr val="tx2">
                    <a:lumMod val="85000"/>
                    <a:lumOff val="15000"/>
                  </a:schemeClr>
                </a:solidFill>
                <a:latin typeface="HGP創英角ｺﾞｼｯｸUB" panose="020B0900000000000000" pitchFamily="50" charset="-128"/>
                <a:ea typeface="HGP創英角ｺﾞｼｯｸUB" panose="020B0900000000000000" pitchFamily="50" charset="-128"/>
              </a:rPr>
              <a:t>カ月</a:t>
            </a:r>
            <a:r>
              <a:rPr lang="ja-JP" altLang="en-US" b="1" u="none" dirty="0" smtClean="0">
                <a:solidFill>
                  <a:schemeClr val="tx2">
                    <a:lumMod val="85000"/>
                    <a:lumOff val="15000"/>
                  </a:schemeClr>
                </a:solidFill>
                <a:latin typeface="HGP創英角ｺﾞｼｯｸUB" panose="020B0900000000000000" pitchFamily="50" charset="-128"/>
                <a:ea typeface="HGP創英角ｺﾞｼｯｸUB" panose="020B0900000000000000" pitchFamily="50" charset="-128"/>
              </a:rPr>
              <a:t>経過</a:t>
            </a:r>
          </a:p>
        </p:txBody>
      </p:sp>
      <p:sp>
        <p:nvSpPr>
          <p:cNvPr id="6" name="Rectangle 3"/>
          <p:cNvSpPr>
            <a:spLocks noChangeArrowheads="1"/>
          </p:cNvSpPr>
          <p:nvPr/>
        </p:nvSpPr>
        <p:spPr bwMode="auto">
          <a:xfrm>
            <a:off x="1283677" y="183089"/>
            <a:ext cx="8642350" cy="101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buFontTx/>
              <a:buNone/>
              <a:defRPr/>
            </a:pPr>
            <a:r>
              <a:rPr lang="ja-JP" altLang="en-US" sz="4800" u="none" dirty="0">
                <a:solidFill>
                  <a:schemeClr val="tx2">
                    <a:lumMod val="85000"/>
                    <a:lumOff val="15000"/>
                  </a:schemeClr>
                </a:solidFill>
                <a:latin typeface="HGP創英角ｺﾞｼｯｸUB" panose="020B0900000000000000" pitchFamily="50" charset="-128"/>
                <a:ea typeface="HGP創英角ｺﾞｼｯｸUB" panose="020B0900000000000000" pitchFamily="50" charset="-128"/>
              </a:rPr>
              <a:t>１</a:t>
            </a:r>
            <a:r>
              <a:rPr lang="en-US" altLang="ja-JP" sz="4800" u="none" dirty="0" smtClean="0">
                <a:solidFill>
                  <a:schemeClr val="tx2">
                    <a:lumMod val="85000"/>
                    <a:lumOff val="15000"/>
                  </a:schemeClr>
                </a:solidFill>
                <a:latin typeface="HGP創英角ｺﾞｼｯｸUB" panose="020B0900000000000000" pitchFamily="50" charset="-128"/>
                <a:ea typeface="HGP創英角ｺﾞｼｯｸUB" panose="020B0900000000000000" pitchFamily="50" charset="-128"/>
              </a:rPr>
              <a:t>.</a:t>
            </a:r>
            <a:r>
              <a:rPr lang="ja-JP" altLang="en-US" sz="6000" u="none" dirty="0" smtClean="0">
                <a:solidFill>
                  <a:schemeClr val="tx2">
                    <a:lumMod val="85000"/>
                    <a:lumOff val="15000"/>
                  </a:schemeClr>
                </a:solidFill>
                <a:latin typeface="HGP創英角ｺﾞｼｯｸUB" panose="020B0900000000000000" pitchFamily="50" charset="-128"/>
                <a:ea typeface="HGP創英角ｺﾞｼｯｸUB" panose="020B0900000000000000" pitchFamily="50" charset="-128"/>
              </a:rPr>
              <a:t>　治　山　</a:t>
            </a:r>
            <a:r>
              <a:rPr lang="ja-JP" altLang="en-US" sz="4800" u="none" dirty="0" smtClean="0">
                <a:solidFill>
                  <a:schemeClr val="tx2">
                    <a:lumMod val="85000"/>
                    <a:lumOff val="15000"/>
                  </a:schemeClr>
                </a:solidFill>
                <a:latin typeface="HGP創英角ｺﾞｼｯｸUB" panose="020B0900000000000000" pitchFamily="50" charset="-128"/>
                <a:ea typeface="HGP創英角ｺﾞｼｯｸUB" panose="020B0900000000000000" pitchFamily="50" charset="-128"/>
              </a:rPr>
              <a:t>工事</a:t>
            </a:r>
            <a:endParaRPr lang="ja-JP" altLang="en-US" sz="4000" u="none" dirty="0" smtClean="0">
              <a:solidFill>
                <a:schemeClr val="tx2">
                  <a:lumMod val="85000"/>
                  <a:lumOff val="15000"/>
                </a:schemeClr>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16998766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6"/>
          <p:cNvSpPr>
            <a:spLocks noChangeArrowheads="1"/>
          </p:cNvSpPr>
          <p:nvPr/>
        </p:nvSpPr>
        <p:spPr bwMode="auto">
          <a:xfrm rot="5400000">
            <a:off x="644963" y="460547"/>
            <a:ext cx="533400" cy="462673"/>
          </a:xfrm>
          <a:prstGeom prst="triangle">
            <a:avLst>
              <a:gd name="adj" fmla="val 50000"/>
            </a:avLst>
          </a:prstGeom>
          <a:solidFill>
            <a:schemeClr val="tx2">
              <a:lumMod val="85000"/>
              <a:lumOff val="15000"/>
            </a:schemeClr>
          </a:solidFill>
          <a:ln>
            <a:noFill/>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defRPr/>
            </a:pPr>
            <a:endParaRPr lang="ja-JP" altLang="en-US" sz="1800" smtClean="0">
              <a:ea typeface="MS UI Gothic" panose="020B0600070205080204" pitchFamily="50" charset="-128"/>
            </a:endParaRPr>
          </a:p>
        </p:txBody>
      </p:sp>
      <p:sp>
        <p:nvSpPr>
          <p:cNvPr id="10" name="Rectangle 3"/>
          <p:cNvSpPr>
            <a:spLocks noChangeArrowheads="1"/>
          </p:cNvSpPr>
          <p:nvPr/>
        </p:nvSpPr>
        <p:spPr bwMode="auto">
          <a:xfrm>
            <a:off x="1295400" y="1558469"/>
            <a:ext cx="7502769" cy="941832"/>
          </a:xfrm>
          <a:prstGeom prst="rect">
            <a:avLst/>
          </a:prstGeom>
          <a:noFill/>
          <a:ln w="381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buFontTx/>
              <a:buNone/>
              <a:defRPr/>
            </a:pPr>
            <a:r>
              <a:rPr lang="ja-JP" altLang="en-US" sz="4400" u="none" dirty="0" smtClean="0">
                <a:solidFill>
                  <a:schemeClr val="tx2">
                    <a:lumMod val="85000"/>
                    <a:lumOff val="15000"/>
                  </a:schemeClr>
                </a:solidFill>
                <a:latin typeface="HGP創英角ｺﾞｼｯｸUB" panose="020B0900000000000000" pitchFamily="50" charset="-128"/>
                <a:ea typeface="HGP創英角ｺﾞｼｯｸUB" panose="020B0900000000000000" pitchFamily="50" charset="-128"/>
              </a:rPr>
              <a:t>・</a:t>
            </a:r>
            <a:r>
              <a:rPr lang="en-US" altLang="ja-JP" sz="4400" u="none" dirty="0" smtClean="0">
                <a:solidFill>
                  <a:schemeClr val="tx2">
                    <a:lumMod val="85000"/>
                    <a:lumOff val="15000"/>
                  </a:schemeClr>
                </a:solidFill>
                <a:latin typeface="HGP創英角ｺﾞｼｯｸUB" panose="020B0900000000000000" pitchFamily="50" charset="-128"/>
                <a:ea typeface="HGP創英角ｺﾞｼｯｸUB" panose="020B0900000000000000" pitchFamily="50" charset="-128"/>
              </a:rPr>
              <a:t>3</a:t>
            </a:r>
            <a:r>
              <a:rPr lang="ja-JP" altLang="en-US" sz="4400" u="none" dirty="0" smtClean="0">
                <a:solidFill>
                  <a:schemeClr val="tx2">
                    <a:lumMod val="85000"/>
                    <a:lumOff val="15000"/>
                  </a:schemeClr>
                </a:solidFill>
                <a:latin typeface="HGP創英角ｺﾞｼｯｸUB" panose="020B0900000000000000" pitchFamily="50" charset="-128"/>
                <a:ea typeface="HGP創英角ｺﾞｼｯｸUB" panose="020B0900000000000000" pitchFamily="50" charset="-128"/>
              </a:rPr>
              <a:t>月</a:t>
            </a:r>
            <a:r>
              <a:rPr lang="en-US" altLang="ja-JP" sz="4400" u="none" dirty="0" smtClean="0">
                <a:solidFill>
                  <a:schemeClr val="tx2">
                    <a:lumMod val="85000"/>
                    <a:lumOff val="15000"/>
                  </a:schemeClr>
                </a:solidFill>
                <a:latin typeface="HGP創英角ｺﾞｼｯｸUB" panose="020B0900000000000000" pitchFamily="50" charset="-128"/>
                <a:ea typeface="HGP創英角ｺﾞｼｯｸUB" panose="020B0900000000000000" pitchFamily="50" charset="-128"/>
              </a:rPr>
              <a:t>30</a:t>
            </a:r>
            <a:r>
              <a:rPr lang="ja-JP" altLang="en-US" sz="4400" u="none" dirty="0" smtClean="0">
                <a:solidFill>
                  <a:schemeClr val="tx2">
                    <a:lumMod val="85000"/>
                    <a:lumOff val="15000"/>
                  </a:schemeClr>
                </a:solidFill>
                <a:latin typeface="HGP創英角ｺﾞｼｯｸUB" panose="020B0900000000000000" pitchFamily="50" charset="-128"/>
                <a:ea typeface="HGP創英角ｺﾞｼｯｸUB" panose="020B0900000000000000" pitchFamily="50" charset="-128"/>
              </a:rPr>
              <a:t>日　開通　文教通</a:t>
            </a:r>
            <a:endParaRPr lang="en-US" altLang="ja-JP" sz="4400" u="none" dirty="0" smtClean="0">
              <a:solidFill>
                <a:schemeClr val="tx2">
                  <a:lumMod val="85000"/>
                  <a:lumOff val="15000"/>
                </a:schemeClr>
              </a:solidFill>
              <a:latin typeface="HGP創英角ｺﾞｼｯｸUB" panose="020B0900000000000000" pitchFamily="50" charset="-128"/>
              <a:ea typeface="HGP創英角ｺﾞｼｯｸUB" panose="020B0900000000000000" pitchFamily="50" charset="-128"/>
            </a:endParaRPr>
          </a:p>
        </p:txBody>
      </p:sp>
      <p:sp>
        <p:nvSpPr>
          <p:cNvPr id="11" name="Rectangle 3"/>
          <p:cNvSpPr>
            <a:spLocks noChangeArrowheads="1"/>
          </p:cNvSpPr>
          <p:nvPr/>
        </p:nvSpPr>
        <p:spPr bwMode="auto">
          <a:xfrm>
            <a:off x="1272987" y="2972768"/>
            <a:ext cx="7502769" cy="966799"/>
          </a:xfrm>
          <a:prstGeom prst="rect">
            <a:avLst/>
          </a:prstGeom>
          <a:noFill/>
          <a:ln w="381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buFontTx/>
              <a:buNone/>
              <a:defRPr/>
            </a:pPr>
            <a:r>
              <a:rPr lang="ja-JP" altLang="en-US" sz="4400" u="none" dirty="0" smtClean="0">
                <a:solidFill>
                  <a:schemeClr val="tx2">
                    <a:lumMod val="85000"/>
                    <a:lumOff val="15000"/>
                  </a:schemeClr>
                </a:solidFill>
                <a:latin typeface="HGP創英角ｺﾞｼｯｸUB" panose="020B0900000000000000" pitchFamily="50" charset="-128"/>
                <a:ea typeface="HGP創英角ｺﾞｼｯｸUB" panose="020B0900000000000000" pitchFamily="50" charset="-128"/>
              </a:rPr>
              <a:t>・ボックスカルバート　</a:t>
            </a:r>
            <a:r>
              <a:rPr lang="en-US" altLang="ja-JP" sz="4400" u="none" dirty="0" smtClean="0">
                <a:solidFill>
                  <a:schemeClr val="tx2">
                    <a:lumMod val="85000"/>
                    <a:lumOff val="15000"/>
                  </a:schemeClr>
                </a:solidFill>
                <a:latin typeface="HGP創英角ｺﾞｼｯｸUB" panose="020B0900000000000000" pitchFamily="50" charset="-128"/>
                <a:ea typeface="HGP創英角ｺﾞｼｯｸUB" panose="020B0900000000000000" pitchFamily="50" charset="-128"/>
              </a:rPr>
              <a:t>4</a:t>
            </a:r>
            <a:r>
              <a:rPr lang="ja-JP" altLang="en-US" sz="4400" u="none" dirty="0" smtClean="0">
                <a:solidFill>
                  <a:schemeClr val="tx2">
                    <a:lumMod val="85000"/>
                    <a:lumOff val="15000"/>
                  </a:schemeClr>
                </a:solidFill>
                <a:latin typeface="HGP創英角ｺﾞｼｯｸUB" panose="020B0900000000000000" pitchFamily="50" charset="-128"/>
                <a:ea typeface="HGP創英角ｺﾞｼｯｸUB" panose="020B0900000000000000" pitchFamily="50" charset="-128"/>
              </a:rPr>
              <a:t>函　施工</a:t>
            </a:r>
            <a:endParaRPr lang="en-US" altLang="ja-JP" sz="4400" u="none" dirty="0" smtClean="0">
              <a:solidFill>
                <a:schemeClr val="tx2">
                  <a:lumMod val="85000"/>
                  <a:lumOff val="15000"/>
                </a:schemeClr>
              </a:solidFill>
              <a:latin typeface="HGP創英角ｺﾞｼｯｸUB" panose="020B0900000000000000" pitchFamily="50" charset="-128"/>
              <a:ea typeface="HGP創英角ｺﾞｼｯｸUB" panose="020B0900000000000000" pitchFamily="50" charset="-128"/>
            </a:endParaRPr>
          </a:p>
        </p:txBody>
      </p:sp>
      <p:sp>
        <p:nvSpPr>
          <p:cNvPr id="12" name="Rectangle 3"/>
          <p:cNvSpPr>
            <a:spLocks noChangeArrowheads="1"/>
          </p:cNvSpPr>
          <p:nvPr/>
        </p:nvSpPr>
        <p:spPr bwMode="auto">
          <a:xfrm>
            <a:off x="1295399" y="4412034"/>
            <a:ext cx="7502769" cy="1769039"/>
          </a:xfrm>
          <a:prstGeom prst="rect">
            <a:avLst/>
          </a:prstGeom>
          <a:noFill/>
          <a:ln w="381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buFontTx/>
              <a:buNone/>
              <a:defRPr/>
            </a:pPr>
            <a:r>
              <a:rPr lang="ja-JP" altLang="en-US" sz="4400" u="none" dirty="0" smtClean="0">
                <a:solidFill>
                  <a:schemeClr val="tx2">
                    <a:lumMod val="85000"/>
                    <a:lumOff val="15000"/>
                  </a:schemeClr>
                </a:solidFill>
                <a:latin typeface="HGP創英角ｺﾞｼｯｸUB" panose="020B0900000000000000" pitchFamily="50" charset="-128"/>
                <a:ea typeface="HGP創英角ｺﾞｼｯｸUB" panose="020B0900000000000000" pitchFamily="50" charset="-128"/>
              </a:rPr>
              <a:t>・渋滞緩和・利便性の向上を</a:t>
            </a:r>
            <a:endParaRPr lang="en-US" altLang="ja-JP" sz="4400" u="none" dirty="0" smtClean="0">
              <a:solidFill>
                <a:schemeClr val="tx2">
                  <a:lumMod val="85000"/>
                  <a:lumOff val="15000"/>
                </a:schemeClr>
              </a:solidFill>
              <a:latin typeface="HGP創英角ｺﾞｼｯｸUB" panose="020B0900000000000000" pitchFamily="50" charset="-128"/>
              <a:ea typeface="HGP創英角ｺﾞｼｯｸUB" panose="020B0900000000000000" pitchFamily="50" charset="-128"/>
            </a:endParaRPr>
          </a:p>
          <a:p>
            <a:pPr eaLnBrk="1" hangingPunct="1">
              <a:buFontTx/>
              <a:buNone/>
              <a:defRPr/>
            </a:pPr>
            <a:r>
              <a:rPr lang="ja-JP" altLang="en-US" sz="4400" u="none" dirty="0">
                <a:solidFill>
                  <a:schemeClr val="tx2">
                    <a:lumMod val="85000"/>
                    <a:lumOff val="15000"/>
                  </a:schemeClr>
                </a:solidFill>
                <a:latin typeface="HGP創英角ｺﾞｼｯｸUB" panose="020B0900000000000000" pitchFamily="50" charset="-128"/>
                <a:ea typeface="HGP創英角ｺﾞｼｯｸUB" panose="020B0900000000000000" pitchFamily="50" charset="-128"/>
              </a:rPr>
              <a:t>目的</a:t>
            </a:r>
            <a:r>
              <a:rPr lang="ja-JP" altLang="en-US" sz="4400" u="none" dirty="0" smtClean="0">
                <a:solidFill>
                  <a:schemeClr val="tx2">
                    <a:lumMod val="85000"/>
                    <a:lumOff val="15000"/>
                  </a:schemeClr>
                </a:solidFill>
                <a:latin typeface="HGP創英角ｺﾞｼｯｸUB" panose="020B0900000000000000" pitchFamily="50" charset="-128"/>
                <a:ea typeface="HGP創英角ｺﾞｼｯｸUB" panose="020B0900000000000000" pitchFamily="50" charset="-128"/>
              </a:rPr>
              <a:t>とした工事</a:t>
            </a:r>
            <a:endParaRPr lang="en-US" altLang="ja-JP" sz="4400" u="none" dirty="0" smtClean="0">
              <a:solidFill>
                <a:schemeClr val="tx2">
                  <a:lumMod val="85000"/>
                  <a:lumOff val="15000"/>
                </a:schemeClr>
              </a:solidFill>
              <a:latin typeface="HGP創英角ｺﾞｼｯｸUB" panose="020B0900000000000000" pitchFamily="50" charset="-128"/>
              <a:ea typeface="HGP創英角ｺﾞｼｯｸUB" panose="020B0900000000000000" pitchFamily="50" charset="-128"/>
            </a:endParaRPr>
          </a:p>
        </p:txBody>
      </p:sp>
      <p:sp>
        <p:nvSpPr>
          <p:cNvPr id="7" name="Rectangle 3"/>
          <p:cNvSpPr>
            <a:spLocks noChangeArrowheads="1"/>
          </p:cNvSpPr>
          <p:nvPr/>
        </p:nvSpPr>
        <p:spPr bwMode="auto">
          <a:xfrm>
            <a:off x="1128010" y="183089"/>
            <a:ext cx="8642350" cy="101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buFontTx/>
              <a:buNone/>
              <a:defRPr/>
            </a:pPr>
            <a:r>
              <a:rPr lang="en-US" altLang="ja-JP" sz="4800" u="none" dirty="0">
                <a:solidFill>
                  <a:schemeClr val="tx2">
                    <a:lumMod val="85000"/>
                    <a:lumOff val="15000"/>
                  </a:schemeClr>
                </a:solidFill>
                <a:latin typeface="HGP創英角ｺﾞｼｯｸUB" panose="020B0900000000000000" pitchFamily="50" charset="-128"/>
                <a:ea typeface="HGP創英角ｺﾞｼｯｸUB" panose="020B0900000000000000" pitchFamily="50" charset="-128"/>
              </a:rPr>
              <a:t>2</a:t>
            </a:r>
            <a:r>
              <a:rPr lang="en-US" altLang="ja-JP" sz="4800" u="none" dirty="0" smtClean="0">
                <a:solidFill>
                  <a:schemeClr val="tx2">
                    <a:lumMod val="85000"/>
                    <a:lumOff val="15000"/>
                  </a:schemeClr>
                </a:solidFill>
                <a:latin typeface="HGP創英角ｺﾞｼｯｸUB" panose="020B0900000000000000" pitchFamily="50" charset="-128"/>
                <a:ea typeface="HGP創英角ｺﾞｼｯｸUB" panose="020B0900000000000000" pitchFamily="50" charset="-128"/>
              </a:rPr>
              <a:t>.</a:t>
            </a:r>
            <a:r>
              <a:rPr lang="ja-JP" altLang="en-US" sz="6000" u="none" dirty="0" smtClean="0">
                <a:solidFill>
                  <a:schemeClr val="tx2">
                    <a:lumMod val="85000"/>
                    <a:lumOff val="15000"/>
                  </a:schemeClr>
                </a:solidFill>
                <a:latin typeface="HGP創英角ｺﾞｼｯｸUB" panose="020B0900000000000000" pitchFamily="50" charset="-128"/>
                <a:ea typeface="HGP創英角ｺﾞｼｯｸUB" panose="020B0900000000000000" pitchFamily="50" charset="-128"/>
              </a:rPr>
              <a:t>　道　路　</a:t>
            </a:r>
            <a:r>
              <a:rPr lang="ja-JP" altLang="en-US" sz="4800" u="none" dirty="0" smtClean="0">
                <a:solidFill>
                  <a:schemeClr val="tx2">
                    <a:lumMod val="85000"/>
                    <a:lumOff val="15000"/>
                  </a:schemeClr>
                </a:solidFill>
                <a:latin typeface="HGP創英角ｺﾞｼｯｸUB" panose="020B0900000000000000" pitchFamily="50" charset="-128"/>
                <a:ea typeface="HGP創英角ｺﾞｼｯｸUB" panose="020B0900000000000000" pitchFamily="50" charset="-128"/>
              </a:rPr>
              <a:t>工事</a:t>
            </a:r>
            <a:endParaRPr lang="ja-JP" altLang="en-US" sz="4000" u="none" dirty="0" smtClean="0">
              <a:solidFill>
                <a:schemeClr val="tx2">
                  <a:lumMod val="85000"/>
                  <a:lumOff val="15000"/>
                </a:schemeClr>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3341873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2941" y="2590800"/>
            <a:ext cx="4200000" cy="3150000"/>
          </a:xfrm>
          <a:prstGeom prst="rect">
            <a:avLst/>
          </a:prstGeom>
          <a:ln>
            <a:solidFill>
              <a:schemeClr val="tx1"/>
            </a:solidFill>
          </a:ln>
        </p:spPr>
      </p:pic>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741" y="2590800"/>
            <a:ext cx="4200000" cy="3150000"/>
          </a:xfrm>
          <a:prstGeom prst="rect">
            <a:avLst/>
          </a:prstGeom>
          <a:ln>
            <a:solidFill>
              <a:schemeClr val="tx1"/>
            </a:solidFill>
          </a:ln>
        </p:spPr>
      </p:pic>
      <p:sp>
        <p:nvSpPr>
          <p:cNvPr id="8" name="AutoShape 26"/>
          <p:cNvSpPr>
            <a:spLocks noChangeArrowheads="1"/>
          </p:cNvSpPr>
          <p:nvPr/>
        </p:nvSpPr>
        <p:spPr bwMode="auto">
          <a:xfrm rot="5400000">
            <a:off x="644963" y="460547"/>
            <a:ext cx="533400" cy="462673"/>
          </a:xfrm>
          <a:prstGeom prst="triangle">
            <a:avLst>
              <a:gd name="adj" fmla="val 50000"/>
            </a:avLst>
          </a:prstGeom>
          <a:solidFill>
            <a:schemeClr val="tx2">
              <a:lumMod val="85000"/>
              <a:lumOff val="15000"/>
            </a:schemeClr>
          </a:solidFill>
          <a:ln>
            <a:noFill/>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defRPr/>
            </a:pPr>
            <a:endParaRPr lang="ja-JP" altLang="en-US" sz="1800" smtClean="0">
              <a:ea typeface="MS UI Gothic" panose="020B0600070205080204" pitchFamily="50" charset="-128"/>
            </a:endParaRPr>
          </a:p>
        </p:txBody>
      </p:sp>
      <p:sp>
        <p:nvSpPr>
          <p:cNvPr id="10" name="Rectangle 25"/>
          <p:cNvSpPr>
            <a:spLocks noChangeArrowheads="1"/>
          </p:cNvSpPr>
          <p:nvPr/>
        </p:nvSpPr>
        <p:spPr bwMode="auto">
          <a:xfrm>
            <a:off x="2528130" y="1612620"/>
            <a:ext cx="419858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r>
              <a:rPr lang="ja-JP" altLang="en-US" sz="3600" b="1" u="none" dirty="0" smtClean="0">
                <a:solidFill>
                  <a:schemeClr val="tx2">
                    <a:lumMod val="85000"/>
                    <a:lumOff val="15000"/>
                  </a:schemeClr>
                </a:solidFill>
                <a:latin typeface="HGP創英角ｺﾞｼｯｸUB" panose="020B0900000000000000" pitchFamily="50" charset="-128"/>
                <a:ea typeface="HGP創英角ｺﾞｼｯｸUB" panose="020B0900000000000000" pitchFamily="50" charset="-128"/>
              </a:rPr>
              <a:t>コンクリート打設状況</a:t>
            </a:r>
          </a:p>
        </p:txBody>
      </p:sp>
      <p:sp>
        <p:nvSpPr>
          <p:cNvPr id="11" name="Rectangle 3"/>
          <p:cNvSpPr>
            <a:spLocks noChangeArrowheads="1"/>
          </p:cNvSpPr>
          <p:nvPr/>
        </p:nvSpPr>
        <p:spPr bwMode="auto">
          <a:xfrm>
            <a:off x="1143000" y="33728"/>
            <a:ext cx="8642350" cy="101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buFontTx/>
              <a:buNone/>
              <a:defRPr/>
            </a:pPr>
            <a:r>
              <a:rPr lang="en-US" altLang="ja-JP" sz="4800" u="none" dirty="0">
                <a:solidFill>
                  <a:schemeClr val="tx2">
                    <a:lumMod val="85000"/>
                    <a:lumOff val="15000"/>
                  </a:schemeClr>
                </a:solidFill>
                <a:latin typeface="HGP創英角ｺﾞｼｯｸUB" panose="020B0900000000000000" pitchFamily="50" charset="-128"/>
                <a:ea typeface="HGP創英角ｺﾞｼｯｸUB" panose="020B0900000000000000" pitchFamily="50" charset="-128"/>
              </a:rPr>
              <a:t>2</a:t>
            </a:r>
            <a:r>
              <a:rPr lang="en-US" altLang="ja-JP" sz="4800" u="none" dirty="0" smtClean="0">
                <a:solidFill>
                  <a:schemeClr val="tx2">
                    <a:lumMod val="85000"/>
                    <a:lumOff val="15000"/>
                  </a:schemeClr>
                </a:solidFill>
                <a:latin typeface="HGP創英角ｺﾞｼｯｸUB" panose="020B0900000000000000" pitchFamily="50" charset="-128"/>
                <a:ea typeface="HGP創英角ｺﾞｼｯｸUB" panose="020B0900000000000000" pitchFamily="50" charset="-128"/>
              </a:rPr>
              <a:t>.</a:t>
            </a:r>
            <a:r>
              <a:rPr lang="ja-JP" altLang="en-US" sz="6000" u="none" dirty="0" smtClean="0">
                <a:solidFill>
                  <a:schemeClr val="tx2">
                    <a:lumMod val="85000"/>
                    <a:lumOff val="15000"/>
                  </a:schemeClr>
                </a:solidFill>
                <a:latin typeface="HGP創英角ｺﾞｼｯｸUB" panose="020B0900000000000000" pitchFamily="50" charset="-128"/>
                <a:ea typeface="HGP創英角ｺﾞｼｯｸUB" panose="020B0900000000000000" pitchFamily="50" charset="-128"/>
              </a:rPr>
              <a:t>　道　路　</a:t>
            </a:r>
            <a:r>
              <a:rPr lang="ja-JP" altLang="en-US" sz="4800" u="none" dirty="0" smtClean="0">
                <a:solidFill>
                  <a:schemeClr val="tx2">
                    <a:lumMod val="85000"/>
                    <a:lumOff val="15000"/>
                  </a:schemeClr>
                </a:solidFill>
                <a:latin typeface="HGP創英角ｺﾞｼｯｸUB" panose="020B0900000000000000" pitchFamily="50" charset="-128"/>
                <a:ea typeface="HGP創英角ｺﾞｼｯｸUB" panose="020B0900000000000000" pitchFamily="50" charset="-128"/>
              </a:rPr>
              <a:t>工事</a:t>
            </a:r>
            <a:endParaRPr lang="ja-JP" altLang="en-US" sz="4000" u="none" dirty="0" smtClean="0">
              <a:solidFill>
                <a:schemeClr val="tx2">
                  <a:lumMod val="85000"/>
                  <a:lumOff val="15000"/>
                </a:schemeClr>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18963580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3" cstate="print">
            <a:extLst>
              <a:ext uri="{28A0092B-C50C-407E-A947-70E740481C1C}">
                <a14:useLocalDpi xmlns:a14="http://schemas.microsoft.com/office/drawing/2010/main" val="0"/>
              </a:ext>
            </a:extLst>
          </a:blip>
          <a:srcRect l="21667" t="11753" r="23333" b="5969"/>
          <a:stretch/>
        </p:blipFill>
        <p:spPr>
          <a:xfrm>
            <a:off x="2120941" y="1689766"/>
            <a:ext cx="5515713" cy="4680000"/>
          </a:xfrm>
          <a:prstGeom prst="rect">
            <a:avLst/>
          </a:prstGeom>
          <a:ln>
            <a:solidFill>
              <a:schemeClr val="tx1"/>
            </a:solidFill>
          </a:ln>
        </p:spPr>
      </p:pic>
      <p:sp>
        <p:nvSpPr>
          <p:cNvPr id="5" name="AutoShape 26"/>
          <p:cNvSpPr>
            <a:spLocks noChangeArrowheads="1"/>
          </p:cNvSpPr>
          <p:nvPr/>
        </p:nvSpPr>
        <p:spPr bwMode="auto">
          <a:xfrm rot="5400000">
            <a:off x="644963" y="460547"/>
            <a:ext cx="533400" cy="462673"/>
          </a:xfrm>
          <a:prstGeom prst="triangle">
            <a:avLst>
              <a:gd name="adj" fmla="val 50000"/>
            </a:avLst>
          </a:prstGeom>
          <a:solidFill>
            <a:schemeClr val="tx2">
              <a:lumMod val="85000"/>
              <a:lumOff val="15000"/>
            </a:schemeClr>
          </a:solidFill>
          <a:ln>
            <a:noFill/>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defRPr/>
            </a:pPr>
            <a:endParaRPr lang="ja-JP" altLang="en-US" sz="1800" smtClean="0">
              <a:ea typeface="MS UI Gothic" panose="020B0600070205080204" pitchFamily="50" charset="-128"/>
            </a:endParaRPr>
          </a:p>
        </p:txBody>
      </p:sp>
      <p:sp>
        <p:nvSpPr>
          <p:cNvPr id="7" name="Rectangle 25"/>
          <p:cNvSpPr>
            <a:spLocks noChangeArrowheads="1"/>
          </p:cNvSpPr>
          <p:nvPr/>
        </p:nvSpPr>
        <p:spPr bwMode="auto">
          <a:xfrm>
            <a:off x="2582085" y="1095515"/>
            <a:ext cx="458651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r>
              <a:rPr lang="ja-JP" altLang="en-US" sz="3600" b="1" u="none" dirty="0" smtClean="0">
                <a:solidFill>
                  <a:schemeClr val="tx2">
                    <a:lumMod val="85000"/>
                    <a:lumOff val="15000"/>
                  </a:schemeClr>
                </a:solidFill>
                <a:latin typeface="HGP創英角ｺﾞｼｯｸUB" panose="020B0900000000000000" pitchFamily="50" charset="-128"/>
                <a:ea typeface="HGP創英角ｺﾞｼｯｸUB" panose="020B0900000000000000" pitchFamily="50" charset="-128"/>
              </a:rPr>
              <a:t>工事用道路・盛土状況</a:t>
            </a:r>
          </a:p>
        </p:txBody>
      </p:sp>
      <p:sp>
        <p:nvSpPr>
          <p:cNvPr id="8" name="Rectangle 3"/>
          <p:cNvSpPr>
            <a:spLocks noChangeArrowheads="1"/>
          </p:cNvSpPr>
          <p:nvPr/>
        </p:nvSpPr>
        <p:spPr bwMode="auto">
          <a:xfrm>
            <a:off x="1143000" y="80426"/>
            <a:ext cx="8642350" cy="101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buFontTx/>
              <a:buNone/>
              <a:defRPr/>
            </a:pPr>
            <a:r>
              <a:rPr lang="en-US" altLang="ja-JP" sz="4800" u="none" dirty="0">
                <a:solidFill>
                  <a:schemeClr val="tx2">
                    <a:lumMod val="85000"/>
                    <a:lumOff val="15000"/>
                  </a:schemeClr>
                </a:solidFill>
                <a:latin typeface="HGP創英角ｺﾞｼｯｸUB" panose="020B0900000000000000" pitchFamily="50" charset="-128"/>
                <a:ea typeface="HGP創英角ｺﾞｼｯｸUB" panose="020B0900000000000000" pitchFamily="50" charset="-128"/>
              </a:rPr>
              <a:t>2</a:t>
            </a:r>
            <a:r>
              <a:rPr lang="en-US" altLang="ja-JP" sz="4800" u="none" dirty="0" smtClean="0">
                <a:solidFill>
                  <a:schemeClr val="tx2">
                    <a:lumMod val="85000"/>
                    <a:lumOff val="15000"/>
                  </a:schemeClr>
                </a:solidFill>
                <a:latin typeface="HGP創英角ｺﾞｼｯｸUB" panose="020B0900000000000000" pitchFamily="50" charset="-128"/>
                <a:ea typeface="HGP創英角ｺﾞｼｯｸUB" panose="020B0900000000000000" pitchFamily="50" charset="-128"/>
              </a:rPr>
              <a:t>.</a:t>
            </a:r>
            <a:r>
              <a:rPr lang="ja-JP" altLang="en-US" sz="6000" u="none" dirty="0" smtClean="0">
                <a:solidFill>
                  <a:schemeClr val="tx2">
                    <a:lumMod val="85000"/>
                    <a:lumOff val="15000"/>
                  </a:schemeClr>
                </a:solidFill>
                <a:latin typeface="HGP創英角ｺﾞｼｯｸUB" panose="020B0900000000000000" pitchFamily="50" charset="-128"/>
                <a:ea typeface="HGP創英角ｺﾞｼｯｸUB" panose="020B0900000000000000" pitchFamily="50" charset="-128"/>
              </a:rPr>
              <a:t>　道　路　</a:t>
            </a:r>
            <a:r>
              <a:rPr lang="ja-JP" altLang="en-US" sz="4800" u="none" dirty="0" smtClean="0">
                <a:solidFill>
                  <a:schemeClr val="tx2">
                    <a:lumMod val="85000"/>
                    <a:lumOff val="15000"/>
                  </a:schemeClr>
                </a:solidFill>
                <a:latin typeface="HGP創英角ｺﾞｼｯｸUB" panose="020B0900000000000000" pitchFamily="50" charset="-128"/>
                <a:ea typeface="HGP創英角ｺﾞｼｯｸUB" panose="020B0900000000000000" pitchFamily="50" charset="-128"/>
              </a:rPr>
              <a:t>工事</a:t>
            </a:r>
            <a:endParaRPr lang="ja-JP" altLang="en-US" sz="4000" u="none" dirty="0" smtClean="0">
              <a:solidFill>
                <a:schemeClr val="tx2">
                  <a:lumMod val="85000"/>
                  <a:lumOff val="15000"/>
                </a:schemeClr>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3350176981"/>
      </p:ext>
    </p:extLst>
  </p:cSld>
  <p:clrMapOvr>
    <a:masterClrMapping/>
  </p:clrMapOvr>
  <p:timing>
    <p:tnLst>
      <p:par>
        <p:cTn id="1" dur="indefinite" restart="never" nodeType="tmRoot"/>
      </p:par>
    </p:tnLst>
  </p:timing>
</p:sld>
</file>

<file path=ppt/theme/theme1.xml><?xml version="1.0" encoding="utf-8"?>
<a:theme xmlns:a="http://schemas.openxmlformats.org/drawingml/2006/main" name="デザインの設定">
  <a:themeElements>
    <a:clrScheme name="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デザインの設定">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800" b="0" i="0" u="sng" strike="noStrike" cap="none" normalizeH="0" baseline="0" smtClean="0">
            <a:ln>
              <a:noFill/>
            </a:ln>
            <a:solidFill>
              <a:schemeClr val="tx1"/>
            </a:solidFill>
            <a:effectLst/>
            <a:latin typeface="Arial" panose="020B0604020202020204" pitchFamily="34" charset="0"/>
            <a:ea typeface="MS UI Gothic" panose="020B0600070205080204"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800" b="0" i="0" u="sng" strike="noStrike" cap="none" normalizeH="0" baseline="0" smtClean="0">
            <a:ln>
              <a:noFill/>
            </a:ln>
            <a:solidFill>
              <a:schemeClr val="tx1"/>
            </a:solidFill>
            <a:effectLst/>
            <a:latin typeface="Arial" panose="020B0604020202020204" pitchFamily="34" charset="0"/>
            <a:ea typeface="MS UI Gothic" panose="020B0600070205080204" pitchFamily="50" charset="-128"/>
          </a:defRPr>
        </a:defPPr>
      </a:lstStyle>
    </a:lnDef>
  </a:objectDefaults>
  <a:extraClrSchemeLst>
    <a:extraClrScheme>
      <a:clrScheme name="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デザインの設定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デザインの設定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デザインの設定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デザインの設定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デザインの設定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デザインの設定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デザインの設定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デザインの設定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デザインの設定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デザインの設定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デザインの設定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5906</TotalTime>
  <Words>839</Words>
  <Application>Microsoft Office PowerPoint</Application>
  <PresentationFormat>画面に合わせる (4:3)</PresentationFormat>
  <Paragraphs>127</Paragraphs>
  <Slides>16</Slides>
  <Notes>16</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16</vt:i4>
      </vt:variant>
    </vt:vector>
  </HeadingPairs>
  <TitlesOfParts>
    <vt:vector size="23" baseType="lpstr">
      <vt:lpstr>HGP創英角ｺﾞｼｯｸUB</vt:lpstr>
      <vt:lpstr>ＭＳ Ｐゴシック</vt:lpstr>
      <vt:lpstr>MS UI Gothic</vt:lpstr>
      <vt:lpstr>Arial</vt:lpstr>
      <vt:lpstr>Calibri</vt:lpstr>
      <vt:lpstr>Garamond</vt:lpstr>
      <vt:lpstr>デザインの設定</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Manager>iNFUSE インフューズ</Manager>
  <Company>iNFUSE インフューズ</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iNFUSE インフューズ</dc:title>
  <dc:creator>iNFUSE インフューズ</dc:creator>
  <cp:lastModifiedBy>吉元 克繕</cp:lastModifiedBy>
  <cp:revision>433</cp:revision>
  <cp:lastPrinted>2018-12-06T11:44:23Z</cp:lastPrinted>
  <dcterms:created xsi:type="dcterms:W3CDTF">1601-01-01T00:00:00Z</dcterms:created>
  <dcterms:modified xsi:type="dcterms:W3CDTF">2018-12-06T11:45:12Z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